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71" autoAdjust="0"/>
  </p:normalViewPr>
  <p:slideViewPr>
    <p:cSldViewPr>
      <p:cViewPr varScale="1">
        <p:scale>
          <a:sx n="70" d="100"/>
          <a:sy n="70" d="100"/>
        </p:scale>
        <p:origin x="-8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29203317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2717425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278218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2725438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292826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384548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394617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345206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319337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296902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5A6A95-315B-4CD4-8790-76B4B424AB43}" type="datetimeFigureOut">
              <a:rPr lang="es-CO" smtClean="0"/>
              <a:t>26/12/2012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6AFB06-CA57-4B12-A16A-DF8B545021A4}" type="slidenum">
              <a:rPr lang="es-CO" smtClean="0"/>
              <a:t>‹Nº›</a:t>
            </a:fld>
            <a:endParaRPr lang="es-CO"/>
          </a:p>
        </p:txBody>
      </p:sp>
    </p:spTree>
    <p:extLst>
      <p:ext uri="{BB962C8B-B14F-4D97-AF65-F5344CB8AC3E}">
        <p14:creationId xmlns:p14="http://schemas.microsoft.com/office/powerpoint/2010/main" val="397314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A6A95-315B-4CD4-8790-76B4B424AB43}" type="datetimeFigureOut">
              <a:rPr lang="es-CO" smtClean="0"/>
              <a:t>26/12/2012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AFB06-CA57-4B12-A16A-DF8B545021A4}" type="slidenum">
              <a:rPr lang="es-CO" smtClean="0"/>
              <a:t>‹Nº›</a:t>
            </a:fld>
            <a:endParaRPr lang="es-CO"/>
          </a:p>
        </p:txBody>
      </p:sp>
    </p:spTree>
    <p:extLst>
      <p:ext uri="{BB962C8B-B14F-4D97-AF65-F5344CB8AC3E}">
        <p14:creationId xmlns:p14="http://schemas.microsoft.com/office/powerpoint/2010/main" val="734505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r" defTabSz="914400" rtl="0" eaLnBrk="1" latinLnBrk="0" hangingPunct="1">
        <a:spcBef>
          <a:spcPct val="0"/>
        </a:spcBef>
        <a:buNone/>
        <a:defRPr sz="4400" b="1" kern="1200">
          <a:solidFill>
            <a:srgbClr val="FF0000"/>
          </a:solidFill>
          <a:effectLst>
            <a:outerShdw blurRad="38100" dist="38100" dir="2700000" algn="tl">
              <a:srgbClr val="000000">
                <a:alpha val="43137"/>
              </a:srgbClr>
            </a:outerShdw>
          </a:effectLst>
          <a:latin typeface="Arial Black"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quiconfelipetorres.jimd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sz="6600" dirty="0" smtClean="0"/>
              <a:t>La Palabra de DIOS</a:t>
            </a:r>
            <a:endParaRPr lang="es-CO" sz="6600" dirty="0"/>
          </a:p>
        </p:txBody>
      </p:sp>
      <p:sp>
        <p:nvSpPr>
          <p:cNvPr id="3" name="2 Subtítulo"/>
          <p:cNvSpPr>
            <a:spLocks noGrp="1"/>
          </p:cNvSpPr>
          <p:nvPr>
            <p:ph type="subTitle" idx="1"/>
          </p:nvPr>
        </p:nvSpPr>
        <p:spPr>
          <a:xfrm>
            <a:off x="1371600" y="3645024"/>
            <a:ext cx="7088832" cy="1752600"/>
          </a:xfrm>
        </p:spPr>
        <p:txBody>
          <a:bodyPr/>
          <a:lstStyle/>
          <a:p>
            <a:pPr algn="r"/>
            <a:r>
              <a:rPr lang="es-CO" b="1" dirty="0" smtClean="0">
                <a:solidFill>
                  <a:schemeClr val="tx1"/>
                </a:solidFill>
              </a:rPr>
              <a:t>Escudriñando las Escrituras.</a:t>
            </a:r>
            <a:endParaRPr lang="es-CO" b="1" dirty="0">
              <a:solidFill>
                <a:schemeClr val="tx1"/>
              </a:solidFill>
            </a:endParaRPr>
          </a:p>
        </p:txBody>
      </p:sp>
      <p:sp>
        <p:nvSpPr>
          <p:cNvPr id="4" name="3 CuadroTexto"/>
          <p:cNvSpPr txBox="1"/>
          <p:nvPr/>
        </p:nvSpPr>
        <p:spPr>
          <a:xfrm>
            <a:off x="5004048" y="6377710"/>
            <a:ext cx="4032447" cy="369332"/>
          </a:xfrm>
          <a:prstGeom prst="rect">
            <a:avLst/>
          </a:prstGeom>
          <a:noFill/>
        </p:spPr>
        <p:txBody>
          <a:bodyPr wrap="square" rtlCol="0">
            <a:spAutoFit/>
          </a:bodyPr>
          <a:lstStyle/>
          <a:p>
            <a:pPr algn="r"/>
            <a:r>
              <a:rPr lang="es-CO" b="1" i="1" dirty="0" smtClean="0">
                <a:hlinkClick r:id="rId2"/>
              </a:rPr>
              <a:t>http://aquiconfelipetorres.jimdo.com/</a:t>
            </a:r>
            <a:endParaRPr lang="es-CO" b="1" i="1" dirty="0"/>
          </a:p>
        </p:txBody>
      </p:sp>
    </p:spTree>
    <p:extLst>
      <p:ext uri="{BB962C8B-B14F-4D97-AF65-F5344CB8AC3E}">
        <p14:creationId xmlns:p14="http://schemas.microsoft.com/office/powerpoint/2010/main" val="199076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26" presetClass="emph" presetSubtype="0" repeatCount="indefinite" fill="hold" grpId="1" nodeType="afterEffect">
                                  <p:stCondLst>
                                    <p:cond delay="0"/>
                                  </p:stCondLst>
                                  <p:childTnLst>
                                    <p:animEffect transition="out" filter="fade">
                                      <p:cBhvr>
                                        <p:cTn id="18" dur="500" tmFilter="0, 0; .2, .5; .8, .5; 1, 0"/>
                                        <p:tgtEl>
                                          <p:spTgt spid="2"/>
                                        </p:tgtEl>
                                      </p:cBhvr>
                                    </p:animEffect>
                                    <p:animScale>
                                      <p:cBhvr>
                                        <p:cTn id="19"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Nacer de Nuevo…</a:t>
            </a:r>
            <a:endParaRPr lang="es-CO" dirty="0"/>
          </a:p>
        </p:txBody>
      </p:sp>
      <p:sp>
        <p:nvSpPr>
          <p:cNvPr id="3" name="2 Marcador de contenido"/>
          <p:cNvSpPr>
            <a:spLocks noGrp="1"/>
          </p:cNvSpPr>
          <p:nvPr>
            <p:ph idx="1"/>
          </p:nvPr>
        </p:nvSpPr>
        <p:spPr>
          <a:xfrm>
            <a:off x="457200" y="1268760"/>
            <a:ext cx="8229600" cy="5256584"/>
          </a:xfrm>
        </p:spPr>
        <p:txBody>
          <a:bodyPr>
            <a:normAutofit fontScale="92500" lnSpcReduction="20000"/>
          </a:bodyPr>
          <a:lstStyle/>
          <a:p>
            <a:pPr marL="0" indent="0" algn="just">
              <a:buNone/>
            </a:pPr>
            <a:r>
              <a:rPr lang="es-CO" b="1" dirty="0" smtClean="0">
                <a:solidFill>
                  <a:srgbClr val="0000FF"/>
                </a:solidFill>
                <a:effectLst>
                  <a:outerShdw blurRad="38100" dist="38100" dir="2700000" algn="tl">
                    <a:srgbClr val="000000">
                      <a:alpha val="43137"/>
                    </a:srgbClr>
                  </a:outerShdw>
                </a:effectLst>
              </a:rPr>
              <a:t>1 Pedro 1:23 </a:t>
            </a:r>
            <a:r>
              <a:rPr lang="es-CO" dirty="0" smtClean="0"/>
              <a:t>«</a:t>
            </a:r>
            <a:r>
              <a:rPr lang="es-CO" i="1" dirty="0" smtClean="0">
                <a:solidFill>
                  <a:srgbClr val="C00000"/>
                </a:solidFill>
              </a:rPr>
              <a:t>siendo renacidos, no de simiente corruptible, sino de </a:t>
            </a:r>
            <a:r>
              <a:rPr lang="es-CO" b="1" i="1" u="sng" dirty="0" smtClean="0">
                <a:solidFill>
                  <a:srgbClr val="C00000"/>
                </a:solidFill>
              </a:rPr>
              <a:t>incorruptible</a:t>
            </a:r>
            <a:r>
              <a:rPr lang="es-CO" i="1" dirty="0" smtClean="0">
                <a:solidFill>
                  <a:srgbClr val="C00000"/>
                </a:solidFill>
              </a:rPr>
              <a:t>, por </a:t>
            </a:r>
            <a:r>
              <a:rPr lang="es-CO" b="1" i="1" u="sng" dirty="0" smtClean="0">
                <a:solidFill>
                  <a:srgbClr val="C00000"/>
                </a:solidFill>
              </a:rPr>
              <a:t>la palabra de Dios</a:t>
            </a:r>
            <a:r>
              <a:rPr lang="es-CO" i="1" dirty="0" smtClean="0">
                <a:solidFill>
                  <a:srgbClr val="C00000"/>
                </a:solidFill>
              </a:rPr>
              <a:t> que vive y permanece para siempre.</a:t>
            </a:r>
            <a:r>
              <a:rPr lang="es-CO" dirty="0" smtClean="0"/>
              <a:t>» Si Dios necesita que el hombre nazca de nuevo para regresar a el, ¿Cómo pensamos que podemos llegar por un medio distinto del que El ha diseñado?, la simiente incorruptible es la base pura de la enseñanza bíblica, es aquella que permanece por siempre, seremos juzgados por esa Palabra que el ha hablado. Juan 12:48 «</a:t>
            </a:r>
            <a:r>
              <a:rPr lang="es-CO" i="1" dirty="0">
                <a:solidFill>
                  <a:srgbClr val="C00000"/>
                </a:solidFill>
              </a:rPr>
              <a:t>El que me rechaza, y no recibe </a:t>
            </a:r>
            <a:r>
              <a:rPr lang="es-CO" b="1" i="1" u="sng" dirty="0">
                <a:solidFill>
                  <a:srgbClr val="C00000"/>
                </a:solidFill>
              </a:rPr>
              <a:t>mis palabras</a:t>
            </a:r>
            <a:r>
              <a:rPr lang="es-CO" i="1" dirty="0">
                <a:solidFill>
                  <a:srgbClr val="C00000"/>
                </a:solidFill>
              </a:rPr>
              <a:t>, tiene quien le juzgue; </a:t>
            </a:r>
            <a:r>
              <a:rPr lang="es-CO" b="1" i="1" u="sng" dirty="0">
                <a:solidFill>
                  <a:srgbClr val="C00000"/>
                </a:solidFill>
              </a:rPr>
              <a:t>la palabra</a:t>
            </a:r>
            <a:r>
              <a:rPr lang="es-CO" i="1" dirty="0">
                <a:solidFill>
                  <a:srgbClr val="C00000"/>
                </a:solidFill>
              </a:rPr>
              <a:t> que he hablado, ella </a:t>
            </a:r>
            <a:r>
              <a:rPr lang="es-CO" b="1" i="1" u="sng" dirty="0">
                <a:solidFill>
                  <a:srgbClr val="C00000"/>
                </a:solidFill>
              </a:rPr>
              <a:t>le juzgará</a:t>
            </a:r>
            <a:r>
              <a:rPr lang="es-CO" i="1" dirty="0">
                <a:solidFill>
                  <a:srgbClr val="C00000"/>
                </a:solidFill>
              </a:rPr>
              <a:t> en el día postrero</a:t>
            </a:r>
            <a:r>
              <a:rPr lang="es-CO" i="1" dirty="0" smtClean="0">
                <a:solidFill>
                  <a:srgbClr val="C00000"/>
                </a:solidFill>
              </a:rPr>
              <a:t>.</a:t>
            </a:r>
            <a:r>
              <a:rPr lang="es-CO" dirty="0" smtClean="0"/>
              <a:t>»</a:t>
            </a:r>
            <a:endParaRPr lang="es-CO" dirty="0"/>
          </a:p>
        </p:txBody>
      </p:sp>
    </p:spTree>
    <p:extLst>
      <p:ext uri="{BB962C8B-B14F-4D97-AF65-F5344CB8AC3E}">
        <p14:creationId xmlns:p14="http://schemas.microsoft.com/office/powerpoint/2010/main" val="24581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 calcmode="lin" valueType="num">
                                      <p:cBhvr>
                                        <p:cTn id="9" dur="250" fill="hold"/>
                                        <p:tgtEl>
                                          <p:spTgt spid="2"/>
                                        </p:tgtEl>
                                        <p:attrNameLst>
                                          <p:attrName>style.rotation</p:attrName>
                                        </p:attrNameLst>
                                      </p:cBhvr>
                                      <p:tavLst>
                                        <p:tav tm="0">
                                          <p:val>
                                            <p:fltVal val="90"/>
                                          </p:val>
                                        </p:tav>
                                        <p:tav tm="100000">
                                          <p:val>
                                            <p:fltVal val="0"/>
                                          </p:val>
                                        </p:tav>
                                      </p:tavLst>
                                    </p:anim>
                                    <p:animEffect transition="in" filter="fade">
                                      <p:cBhvr>
                                        <p:cTn id="10" dur="250"/>
                                        <p:tgtEl>
                                          <p:spTgt spid="2"/>
                                        </p:tgtEl>
                                      </p:cBhvr>
                                    </p:animEffect>
                                  </p:childTnLst>
                                </p:cTn>
                              </p:par>
                            </p:childTnLst>
                          </p:cTn>
                        </p:par>
                        <p:par>
                          <p:cTn id="11" fill="hold">
                            <p:stCondLst>
                              <p:cond delay="25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5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2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Actitud incorrecta !</a:t>
            </a:r>
            <a:endParaRPr lang="es-CO" dirty="0"/>
          </a:p>
        </p:txBody>
      </p:sp>
      <p:sp>
        <p:nvSpPr>
          <p:cNvPr id="3" name="2 Marcador de contenido"/>
          <p:cNvSpPr>
            <a:spLocks noGrp="1"/>
          </p:cNvSpPr>
          <p:nvPr>
            <p:ph idx="1"/>
          </p:nvPr>
        </p:nvSpPr>
        <p:spPr>
          <a:xfrm>
            <a:off x="457200" y="1268760"/>
            <a:ext cx="8229600" cy="5400600"/>
          </a:xfrm>
        </p:spPr>
        <p:txBody>
          <a:bodyPr>
            <a:normAutofit lnSpcReduction="10000"/>
          </a:bodyPr>
          <a:lstStyle/>
          <a:p>
            <a:pPr marL="0" indent="0" algn="just">
              <a:buNone/>
            </a:pPr>
            <a:r>
              <a:rPr lang="es-CO" b="1" dirty="0" smtClean="0">
                <a:solidFill>
                  <a:srgbClr val="0000FF"/>
                </a:solidFill>
                <a:effectLst>
                  <a:outerShdw blurRad="38100" dist="38100" dir="2700000" algn="tl">
                    <a:srgbClr val="000000">
                      <a:alpha val="43137"/>
                    </a:srgbClr>
                  </a:outerShdw>
                </a:effectLst>
              </a:rPr>
              <a:t>Santiago 1:22 </a:t>
            </a:r>
            <a:r>
              <a:rPr lang="es-CO" dirty="0" smtClean="0"/>
              <a:t>«</a:t>
            </a:r>
            <a:r>
              <a:rPr lang="es-CO" i="1" dirty="0" smtClean="0">
                <a:solidFill>
                  <a:srgbClr val="C00000"/>
                </a:solidFill>
              </a:rPr>
              <a:t>Pero sed hacedores de la palabra, y no tan solamente oidores, engañándoos a vosotros mismos.</a:t>
            </a:r>
            <a:r>
              <a:rPr lang="es-CO" dirty="0" smtClean="0"/>
              <a:t>» Aquellos que solo oyen la palabra de Dios y no la hacen son fácilmente arrebatados y vueltos al mundo por satanás, por el espíritu del error, la palabra de Dios exhorta a que si oímos debemos practicar de inmediato para que la esperanza que esta siendo sembrada no muera, por el contrario de frutos suficientes para la salvación del hombre.</a:t>
            </a:r>
            <a:endParaRPr lang="es-CO" dirty="0"/>
          </a:p>
        </p:txBody>
      </p:sp>
    </p:spTree>
    <p:extLst>
      <p:ext uri="{BB962C8B-B14F-4D97-AF65-F5344CB8AC3E}">
        <p14:creationId xmlns:p14="http://schemas.microsoft.com/office/powerpoint/2010/main" val="241861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Responsabilidades !</a:t>
            </a:r>
            <a:endParaRPr lang="es-CO" dirty="0"/>
          </a:p>
        </p:txBody>
      </p:sp>
      <p:sp>
        <p:nvSpPr>
          <p:cNvPr id="3" name="2 Marcador de texto"/>
          <p:cNvSpPr>
            <a:spLocks noGrp="1"/>
          </p:cNvSpPr>
          <p:nvPr>
            <p:ph type="body" idx="1"/>
          </p:nvPr>
        </p:nvSpPr>
        <p:spPr>
          <a:xfrm>
            <a:off x="457200" y="1052736"/>
            <a:ext cx="4040188" cy="639762"/>
          </a:xfrm>
        </p:spPr>
        <p:txBody>
          <a:bodyPr/>
          <a:lstStyle/>
          <a:p>
            <a:r>
              <a:rPr lang="es-CO" dirty="0" smtClean="0"/>
              <a:t>Como Cristianos…</a:t>
            </a:r>
            <a:endParaRPr lang="es-CO" dirty="0"/>
          </a:p>
        </p:txBody>
      </p:sp>
      <p:sp>
        <p:nvSpPr>
          <p:cNvPr id="4" name="3 Marcador de contenido"/>
          <p:cNvSpPr>
            <a:spLocks noGrp="1"/>
          </p:cNvSpPr>
          <p:nvPr>
            <p:ph sz="half" idx="2"/>
          </p:nvPr>
        </p:nvSpPr>
        <p:spPr>
          <a:xfrm>
            <a:off x="457200" y="1692497"/>
            <a:ext cx="4040188" cy="4904855"/>
          </a:xfrm>
        </p:spPr>
        <p:txBody>
          <a:bodyPr>
            <a:normAutofit/>
          </a:bodyPr>
          <a:lstStyle/>
          <a:p>
            <a:pPr marL="0" indent="0" algn="just">
              <a:buNone/>
            </a:pPr>
            <a:r>
              <a:rPr lang="es-CO" b="1" dirty="0" smtClean="0">
                <a:solidFill>
                  <a:srgbClr val="0000FF"/>
                </a:solidFill>
              </a:rPr>
              <a:t>Romanos 1:16 </a:t>
            </a:r>
            <a:r>
              <a:rPr lang="es-CO" dirty="0" smtClean="0"/>
              <a:t>«</a:t>
            </a:r>
            <a:r>
              <a:rPr lang="es-CO" i="1" dirty="0" smtClean="0">
                <a:solidFill>
                  <a:srgbClr val="C00000"/>
                </a:solidFill>
              </a:rPr>
              <a:t>Porque </a:t>
            </a:r>
            <a:r>
              <a:rPr lang="es-CO" b="1" i="1" u="sng" dirty="0" smtClean="0">
                <a:solidFill>
                  <a:srgbClr val="C00000"/>
                </a:solidFill>
              </a:rPr>
              <a:t>no me avergüenzo</a:t>
            </a:r>
            <a:r>
              <a:rPr lang="es-CO" i="1" dirty="0" smtClean="0">
                <a:solidFill>
                  <a:srgbClr val="C00000"/>
                </a:solidFill>
              </a:rPr>
              <a:t> del evangelio, porque es </a:t>
            </a:r>
            <a:r>
              <a:rPr lang="es-CO" b="1" i="1" u="sng" dirty="0" smtClean="0">
                <a:solidFill>
                  <a:srgbClr val="C00000"/>
                </a:solidFill>
              </a:rPr>
              <a:t>poder</a:t>
            </a:r>
            <a:r>
              <a:rPr lang="es-CO" i="1" dirty="0" smtClean="0">
                <a:solidFill>
                  <a:srgbClr val="C00000"/>
                </a:solidFill>
              </a:rPr>
              <a:t> de Dios para </a:t>
            </a:r>
            <a:r>
              <a:rPr lang="es-CO" b="1" i="1" u="sng" dirty="0" smtClean="0">
                <a:solidFill>
                  <a:srgbClr val="C00000"/>
                </a:solidFill>
              </a:rPr>
              <a:t>salvación</a:t>
            </a:r>
            <a:r>
              <a:rPr lang="es-CO" i="1" dirty="0" smtClean="0">
                <a:solidFill>
                  <a:srgbClr val="C00000"/>
                </a:solidFill>
              </a:rPr>
              <a:t> a </a:t>
            </a:r>
            <a:r>
              <a:rPr lang="es-CO" b="1" i="1" u="sng" dirty="0" smtClean="0">
                <a:solidFill>
                  <a:srgbClr val="C00000"/>
                </a:solidFill>
              </a:rPr>
              <a:t>todo</a:t>
            </a:r>
            <a:r>
              <a:rPr lang="es-CO" i="1" dirty="0" smtClean="0">
                <a:solidFill>
                  <a:srgbClr val="C00000"/>
                </a:solidFill>
              </a:rPr>
              <a:t> aquel que </a:t>
            </a:r>
            <a:r>
              <a:rPr lang="es-CO" b="1" i="1" u="sng" dirty="0" smtClean="0">
                <a:solidFill>
                  <a:srgbClr val="C00000"/>
                </a:solidFill>
              </a:rPr>
              <a:t>cree</a:t>
            </a:r>
            <a:r>
              <a:rPr lang="es-CO" i="1" dirty="0" smtClean="0">
                <a:solidFill>
                  <a:srgbClr val="C00000"/>
                </a:solidFill>
              </a:rPr>
              <a:t>; al judío primeramente, y también al griego.</a:t>
            </a:r>
            <a:r>
              <a:rPr lang="es-CO" dirty="0" smtClean="0"/>
              <a:t>» no podemos avergonzarnos, mas bien debemos sentirnos orgullosos de considerar la palabra de Dios como único medio para nuestra salvación.</a:t>
            </a:r>
            <a:endParaRPr lang="es-CO" dirty="0"/>
          </a:p>
        </p:txBody>
      </p:sp>
      <p:sp>
        <p:nvSpPr>
          <p:cNvPr id="5" name="4 Marcador de texto"/>
          <p:cNvSpPr>
            <a:spLocks noGrp="1"/>
          </p:cNvSpPr>
          <p:nvPr>
            <p:ph type="body" sz="quarter" idx="3"/>
          </p:nvPr>
        </p:nvSpPr>
        <p:spPr>
          <a:xfrm>
            <a:off x="4645025" y="1052736"/>
            <a:ext cx="4041775" cy="639762"/>
          </a:xfrm>
        </p:spPr>
        <p:txBody>
          <a:bodyPr/>
          <a:lstStyle/>
          <a:p>
            <a:r>
              <a:rPr lang="es-CO" dirty="0" smtClean="0"/>
              <a:t>Como Predicadores…</a:t>
            </a:r>
            <a:endParaRPr lang="es-CO" dirty="0"/>
          </a:p>
        </p:txBody>
      </p:sp>
      <p:sp>
        <p:nvSpPr>
          <p:cNvPr id="6" name="5 Marcador de contenido"/>
          <p:cNvSpPr>
            <a:spLocks noGrp="1"/>
          </p:cNvSpPr>
          <p:nvPr>
            <p:ph sz="quarter" idx="4"/>
          </p:nvPr>
        </p:nvSpPr>
        <p:spPr>
          <a:xfrm>
            <a:off x="4645025" y="1692497"/>
            <a:ext cx="4041775" cy="4904855"/>
          </a:xfrm>
        </p:spPr>
        <p:txBody>
          <a:bodyPr>
            <a:normAutofit fontScale="92500"/>
          </a:bodyPr>
          <a:lstStyle/>
          <a:p>
            <a:pPr algn="just"/>
            <a:r>
              <a:rPr lang="es-CO" b="1" dirty="0" smtClean="0">
                <a:solidFill>
                  <a:srgbClr val="0000FF"/>
                </a:solidFill>
              </a:rPr>
              <a:t>2 Timoteo 4:2 </a:t>
            </a:r>
            <a:r>
              <a:rPr lang="es-CO" dirty="0" smtClean="0"/>
              <a:t>«</a:t>
            </a:r>
            <a:r>
              <a:rPr lang="es-CO" b="1" i="1" u="sng" dirty="0" smtClean="0">
                <a:solidFill>
                  <a:srgbClr val="C00000"/>
                </a:solidFill>
              </a:rPr>
              <a:t>que prediques la palabra</a:t>
            </a:r>
            <a:r>
              <a:rPr lang="es-CO" i="1" dirty="0" smtClean="0">
                <a:solidFill>
                  <a:srgbClr val="C00000"/>
                </a:solidFill>
              </a:rPr>
              <a:t>; que </a:t>
            </a:r>
            <a:r>
              <a:rPr lang="es-CO" b="1" i="1" u="sng" dirty="0" smtClean="0">
                <a:solidFill>
                  <a:srgbClr val="C00000"/>
                </a:solidFill>
              </a:rPr>
              <a:t>instes</a:t>
            </a:r>
            <a:r>
              <a:rPr lang="es-CO" i="1" dirty="0" smtClean="0">
                <a:solidFill>
                  <a:srgbClr val="C00000"/>
                </a:solidFill>
              </a:rPr>
              <a:t> a tiempo y fuera de tiempo; </a:t>
            </a:r>
            <a:r>
              <a:rPr lang="es-CO" b="1" i="1" u="sng" dirty="0" smtClean="0">
                <a:solidFill>
                  <a:srgbClr val="C00000"/>
                </a:solidFill>
              </a:rPr>
              <a:t>redarguye</a:t>
            </a:r>
            <a:r>
              <a:rPr lang="es-CO" i="1" dirty="0" smtClean="0">
                <a:solidFill>
                  <a:srgbClr val="C00000"/>
                </a:solidFill>
              </a:rPr>
              <a:t>, </a:t>
            </a:r>
            <a:r>
              <a:rPr lang="es-CO" b="1" i="1" u="sng" dirty="0" smtClean="0">
                <a:solidFill>
                  <a:srgbClr val="C00000"/>
                </a:solidFill>
              </a:rPr>
              <a:t>reprende</a:t>
            </a:r>
            <a:r>
              <a:rPr lang="es-CO" i="1" dirty="0" smtClean="0">
                <a:solidFill>
                  <a:srgbClr val="C00000"/>
                </a:solidFill>
              </a:rPr>
              <a:t>, </a:t>
            </a:r>
            <a:r>
              <a:rPr lang="es-CO" b="1" i="1" u="sng" dirty="0" smtClean="0">
                <a:solidFill>
                  <a:srgbClr val="C00000"/>
                </a:solidFill>
              </a:rPr>
              <a:t>exhorta</a:t>
            </a:r>
            <a:r>
              <a:rPr lang="es-CO" i="1" dirty="0" smtClean="0">
                <a:solidFill>
                  <a:srgbClr val="C00000"/>
                </a:solidFill>
              </a:rPr>
              <a:t> con toda paciencia y </a:t>
            </a:r>
            <a:r>
              <a:rPr lang="es-CO" b="1" i="1" u="sng" dirty="0" smtClean="0">
                <a:solidFill>
                  <a:srgbClr val="C00000"/>
                </a:solidFill>
              </a:rPr>
              <a:t>doctrina</a:t>
            </a:r>
            <a:r>
              <a:rPr lang="es-CO" i="1" dirty="0" smtClean="0">
                <a:solidFill>
                  <a:srgbClr val="C00000"/>
                </a:solidFill>
              </a:rPr>
              <a:t>.</a:t>
            </a:r>
            <a:r>
              <a:rPr lang="es-CO" dirty="0" smtClean="0"/>
              <a:t>» Todo predicador, todo cristianos, pero primeramente todo predicador debe redargüir al perdido, redargüir al cristiano infiel con la palabra de Dios, es una responsabilidad, es un mandamiento.</a:t>
            </a:r>
            <a:endParaRPr lang="es-CO" dirty="0"/>
          </a:p>
        </p:txBody>
      </p:sp>
    </p:spTree>
    <p:extLst>
      <p:ext uri="{BB962C8B-B14F-4D97-AF65-F5344CB8AC3E}">
        <p14:creationId xmlns:p14="http://schemas.microsoft.com/office/powerpoint/2010/main" val="3898171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Dios les Bendiga…</a:t>
            </a:r>
            <a:endParaRPr lang="es-CO" dirty="0"/>
          </a:p>
        </p:txBody>
      </p:sp>
      <p:sp>
        <p:nvSpPr>
          <p:cNvPr id="3" name="2 Marcador de texto"/>
          <p:cNvSpPr>
            <a:spLocks noGrp="1"/>
          </p:cNvSpPr>
          <p:nvPr>
            <p:ph type="body" idx="1"/>
          </p:nvPr>
        </p:nvSpPr>
        <p:spPr/>
        <p:txBody>
          <a:bodyPr/>
          <a:lstStyle/>
          <a:p>
            <a:r>
              <a:rPr lang="es-CO" dirty="0" smtClean="0"/>
              <a:t>Gracias!</a:t>
            </a:r>
            <a:endParaRPr lang="es-CO" dirty="0"/>
          </a:p>
        </p:txBody>
      </p:sp>
    </p:spTree>
    <p:extLst>
      <p:ext uri="{BB962C8B-B14F-4D97-AF65-F5344CB8AC3E}">
        <p14:creationId xmlns:p14="http://schemas.microsoft.com/office/powerpoint/2010/main" val="60901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Introducción.</a:t>
            </a:r>
            <a:endParaRPr lang="es-CO" dirty="0"/>
          </a:p>
        </p:txBody>
      </p:sp>
      <p:sp>
        <p:nvSpPr>
          <p:cNvPr id="4" name="3 Marcador de contenido"/>
          <p:cNvSpPr>
            <a:spLocks noGrp="1"/>
          </p:cNvSpPr>
          <p:nvPr>
            <p:ph sz="half" idx="1"/>
          </p:nvPr>
        </p:nvSpPr>
        <p:spPr>
          <a:xfrm>
            <a:off x="457200" y="1268760"/>
            <a:ext cx="4038600" cy="5256584"/>
          </a:xfrm>
        </p:spPr>
        <p:txBody>
          <a:bodyPr>
            <a:normAutofit fontScale="92500" lnSpcReduction="20000"/>
          </a:bodyPr>
          <a:lstStyle/>
          <a:p>
            <a:pPr algn="just"/>
            <a:r>
              <a:rPr lang="es-CO" dirty="0" smtClean="0"/>
              <a:t>Actualmente los hombres infieles niegan la inspiración de la biblia, algunos se atreven a manifestar que es un libro mas y que no tiene poder alguno sobre el hombre, otros la hacen a un lado cuando esta palabra ataca de frente sus vanidades y sus falsas ideas.</a:t>
            </a:r>
          </a:p>
          <a:p>
            <a:pPr algn="just"/>
            <a:r>
              <a:rPr lang="es-CO" b="1" dirty="0" smtClean="0">
                <a:solidFill>
                  <a:srgbClr val="C00000"/>
                </a:solidFill>
              </a:rPr>
              <a:t>¿Qué cree usted de la palabra de DIOS?</a:t>
            </a:r>
            <a:endParaRPr lang="es-CO" b="1" dirty="0">
              <a:solidFill>
                <a:srgbClr val="C00000"/>
              </a:solidFill>
            </a:endParaRPr>
          </a:p>
        </p:txBody>
      </p:sp>
      <p:sp>
        <p:nvSpPr>
          <p:cNvPr id="5" name="4 Marcador de contenido"/>
          <p:cNvSpPr>
            <a:spLocks noGrp="1"/>
          </p:cNvSpPr>
          <p:nvPr>
            <p:ph sz="half" idx="2"/>
          </p:nvPr>
        </p:nvSpPr>
        <p:spPr>
          <a:xfrm>
            <a:off x="4648200" y="1268760"/>
            <a:ext cx="4038600" cy="5256584"/>
          </a:xfrm>
        </p:spPr>
        <p:txBody>
          <a:bodyPr>
            <a:normAutofit fontScale="92500" lnSpcReduction="20000"/>
          </a:bodyPr>
          <a:lstStyle/>
          <a:p>
            <a:pPr algn="just"/>
            <a:r>
              <a:rPr lang="es-CO" dirty="0" smtClean="0"/>
              <a:t>La palabra de Dios es un camino que el hombre debe seguir si quiere hallaras paz para su alma, si quiere salir de ese camino de maldad </a:t>
            </a:r>
            <a:r>
              <a:rPr lang="es-CO" b="1" dirty="0" smtClean="0">
                <a:solidFill>
                  <a:srgbClr val="0070C0"/>
                </a:solidFill>
              </a:rPr>
              <a:t>Salmos 19:7 </a:t>
            </a:r>
            <a:r>
              <a:rPr lang="es-CO" b="1" i="1" dirty="0" smtClean="0">
                <a:solidFill>
                  <a:srgbClr val="C00000"/>
                </a:solidFill>
              </a:rPr>
              <a:t>La ley de Jehová es perfecta, que convierte el alma; El testimonio de Jehová es fiel, que hace sabio al sencillo. </a:t>
            </a:r>
            <a:endParaRPr lang="es-CO" b="1" i="1" dirty="0">
              <a:solidFill>
                <a:srgbClr val="C00000"/>
              </a:solidFill>
            </a:endParaRPr>
          </a:p>
        </p:txBody>
      </p:sp>
      <p:sp>
        <p:nvSpPr>
          <p:cNvPr id="6" name="5 Rectángulo redondeado"/>
          <p:cNvSpPr/>
          <p:nvPr/>
        </p:nvSpPr>
        <p:spPr>
          <a:xfrm>
            <a:off x="755576" y="5445224"/>
            <a:ext cx="3816424" cy="792088"/>
          </a:xfrm>
          <a:prstGeom prst="roundRect">
            <a:avLst/>
          </a:prstGeom>
          <a:noFill/>
          <a:ln w="57150">
            <a:solidFill>
              <a:srgbClr val="00B050"/>
            </a:solidFill>
            <a:prstDash val="sysDot"/>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36491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4">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4">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5">
                                            <p:txEl>
                                              <p:pRg st="0" end="0"/>
                                            </p:txEl>
                                          </p:spTgt>
                                        </p:tgtEl>
                                      </p:cBhvr>
                                    </p:animEffect>
                                  </p:childTnLst>
                                </p:cTn>
                              </p:par>
                            </p:childTnLst>
                          </p:cTn>
                        </p:par>
                        <p:par>
                          <p:cTn id="28" fill="hold">
                            <p:stCondLst>
                              <p:cond delay="2000"/>
                            </p:stCondLst>
                            <p:childTnLst>
                              <p:par>
                                <p:cTn id="29" presetID="26" presetClass="emph" presetSubtype="0" repeatCount="indefinite" fill="hold" grpId="0" nodeType="afterEffect">
                                  <p:stCondLst>
                                    <p:cond delay="0"/>
                                  </p:stCondLst>
                                  <p:childTnLst>
                                    <p:animEffect transition="out" filter="fade">
                                      <p:cBhvr>
                                        <p:cTn id="30" dur="500" tmFilter="0, 0; .2, .5; .8, .5; 1, 0"/>
                                        <p:tgtEl>
                                          <p:spTgt spid="6"/>
                                        </p:tgtEl>
                                      </p:cBhvr>
                                    </p:animEffect>
                                    <p:animScale>
                                      <p:cBhvr>
                                        <p:cTn id="31"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O" dirty="0" smtClean="0"/>
              <a:t>Inspiración Divina !</a:t>
            </a:r>
            <a:endParaRPr lang="es-CO" dirty="0"/>
          </a:p>
        </p:txBody>
      </p:sp>
      <p:sp>
        <p:nvSpPr>
          <p:cNvPr id="6" name="5 Marcador de texto"/>
          <p:cNvSpPr>
            <a:spLocks noGrp="1"/>
          </p:cNvSpPr>
          <p:nvPr>
            <p:ph type="body" idx="1"/>
          </p:nvPr>
        </p:nvSpPr>
        <p:spPr/>
        <p:txBody>
          <a:bodyPr/>
          <a:lstStyle/>
          <a:p>
            <a:r>
              <a:rPr lang="es-CO" dirty="0" smtClean="0"/>
              <a:t>Inspirada por Dios.</a:t>
            </a:r>
            <a:endParaRPr lang="es-CO" dirty="0"/>
          </a:p>
        </p:txBody>
      </p:sp>
      <p:sp>
        <p:nvSpPr>
          <p:cNvPr id="7" name="6 Marcador de contenido"/>
          <p:cNvSpPr>
            <a:spLocks noGrp="1"/>
          </p:cNvSpPr>
          <p:nvPr>
            <p:ph sz="half" idx="2"/>
          </p:nvPr>
        </p:nvSpPr>
        <p:spPr>
          <a:xfrm>
            <a:off x="457200" y="2174874"/>
            <a:ext cx="4040188" cy="4422477"/>
          </a:xfrm>
        </p:spPr>
        <p:txBody>
          <a:bodyPr>
            <a:normAutofit fontScale="85000" lnSpcReduction="10000"/>
          </a:bodyPr>
          <a:lstStyle/>
          <a:p>
            <a:pPr algn="just"/>
            <a:r>
              <a:rPr lang="es-CO" b="1" dirty="0" smtClean="0">
                <a:solidFill>
                  <a:srgbClr val="0070C0"/>
                </a:solidFill>
              </a:rPr>
              <a:t>2 Timoteo 3:16 </a:t>
            </a:r>
            <a:r>
              <a:rPr lang="es-CO" b="1" dirty="0" smtClean="0">
                <a:solidFill>
                  <a:srgbClr val="C00000"/>
                </a:solidFill>
              </a:rPr>
              <a:t>«Toda la Escritura es inspirada por Dios, y útil para enseñar, para redargüir, para corregir, para instruir en justicia,»</a:t>
            </a:r>
          </a:p>
          <a:p>
            <a:pPr algn="just"/>
            <a:r>
              <a:rPr lang="es-CO" dirty="0" smtClean="0"/>
              <a:t>Claramente se observa que toda, absolutamente toda la palabra de Dios fue inspirada por el, lo que los hombres plasmaron fue el pensamiento de Dios, no hubo pensamiento humano que la inspirara, Dios es el único autor de la Sagrada Escritura.</a:t>
            </a:r>
            <a:endParaRPr lang="es-CO" dirty="0"/>
          </a:p>
        </p:txBody>
      </p:sp>
      <p:sp>
        <p:nvSpPr>
          <p:cNvPr id="8" name="7 Marcador de texto"/>
          <p:cNvSpPr>
            <a:spLocks noGrp="1"/>
          </p:cNvSpPr>
          <p:nvPr>
            <p:ph type="body" sz="quarter" idx="3"/>
          </p:nvPr>
        </p:nvSpPr>
        <p:spPr/>
        <p:txBody>
          <a:bodyPr/>
          <a:lstStyle/>
          <a:p>
            <a:r>
              <a:rPr lang="es-CO" dirty="0" smtClean="0"/>
              <a:t>Escrita por los Hombres.</a:t>
            </a:r>
            <a:endParaRPr lang="es-CO" dirty="0"/>
          </a:p>
        </p:txBody>
      </p:sp>
      <p:sp>
        <p:nvSpPr>
          <p:cNvPr id="9" name="8 Marcador de contenido"/>
          <p:cNvSpPr>
            <a:spLocks noGrp="1"/>
          </p:cNvSpPr>
          <p:nvPr>
            <p:ph sz="quarter" idx="4"/>
          </p:nvPr>
        </p:nvSpPr>
        <p:spPr>
          <a:xfrm>
            <a:off x="4645025" y="2174874"/>
            <a:ext cx="4041775" cy="4422477"/>
          </a:xfrm>
        </p:spPr>
        <p:txBody>
          <a:bodyPr>
            <a:normAutofit fontScale="92500" lnSpcReduction="20000"/>
          </a:bodyPr>
          <a:lstStyle/>
          <a:p>
            <a:pPr algn="just"/>
            <a:r>
              <a:rPr lang="es-CO" b="1" dirty="0" smtClean="0">
                <a:solidFill>
                  <a:srgbClr val="0070C0"/>
                </a:solidFill>
              </a:rPr>
              <a:t>2 Pedro 1:21 </a:t>
            </a:r>
            <a:r>
              <a:rPr lang="es-CO" dirty="0" smtClean="0"/>
              <a:t>«</a:t>
            </a:r>
            <a:r>
              <a:rPr lang="es-CO" b="1" dirty="0">
                <a:solidFill>
                  <a:srgbClr val="C00000"/>
                </a:solidFill>
              </a:rPr>
              <a:t>porque nunca la profecía fue traída por voluntad humana, sino que los santos hombres de Dios hablaron siendo inspirados por el </a:t>
            </a:r>
            <a:r>
              <a:rPr lang="es-CO" b="1" dirty="0" smtClean="0">
                <a:solidFill>
                  <a:srgbClr val="C00000"/>
                </a:solidFill>
              </a:rPr>
              <a:t>Espíritu </a:t>
            </a:r>
            <a:r>
              <a:rPr lang="es-CO" b="1" dirty="0">
                <a:solidFill>
                  <a:srgbClr val="C00000"/>
                </a:solidFill>
              </a:rPr>
              <a:t>Santo</a:t>
            </a:r>
            <a:r>
              <a:rPr lang="es-CO" b="1" dirty="0" smtClean="0">
                <a:solidFill>
                  <a:srgbClr val="C00000"/>
                </a:solidFill>
              </a:rPr>
              <a:t>.</a:t>
            </a:r>
            <a:r>
              <a:rPr lang="es-CO" dirty="0" smtClean="0"/>
              <a:t>» La única intervención humana que se observa es la escritura, es el sencillo acto de plasmar en el papel el pensamiento de Dios, aquellos hombres fueron instrumento divino para traer a las naciones el mensaje de Salvación.</a:t>
            </a:r>
            <a:endParaRPr lang="es-CO" dirty="0"/>
          </a:p>
        </p:txBody>
      </p:sp>
    </p:spTree>
    <p:extLst>
      <p:ext uri="{BB962C8B-B14F-4D97-AF65-F5344CB8AC3E}">
        <p14:creationId xmlns:p14="http://schemas.microsoft.com/office/powerpoint/2010/main" val="15176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7">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p:cTn id="1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7">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p:cTn id="2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8">
                                            <p:txEl>
                                              <p:pRg st="0" end="0"/>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p:cTn id="3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Inspiración Divina !</a:t>
            </a:r>
            <a:endParaRPr lang="es-CO" dirty="0"/>
          </a:p>
        </p:txBody>
      </p:sp>
      <p:sp>
        <p:nvSpPr>
          <p:cNvPr id="3" name="2 Marcador de texto"/>
          <p:cNvSpPr>
            <a:spLocks noGrp="1"/>
          </p:cNvSpPr>
          <p:nvPr>
            <p:ph type="body" idx="1"/>
          </p:nvPr>
        </p:nvSpPr>
        <p:spPr>
          <a:xfrm>
            <a:off x="457200" y="1052736"/>
            <a:ext cx="4040188" cy="639762"/>
          </a:xfrm>
        </p:spPr>
        <p:txBody>
          <a:bodyPr/>
          <a:lstStyle/>
          <a:p>
            <a:r>
              <a:rPr lang="es-CO" dirty="0" smtClean="0"/>
              <a:t>Inspirada por Dios.</a:t>
            </a:r>
            <a:endParaRPr lang="es-CO" dirty="0"/>
          </a:p>
        </p:txBody>
      </p:sp>
      <p:sp>
        <p:nvSpPr>
          <p:cNvPr id="4" name="3 Marcador de contenido"/>
          <p:cNvSpPr>
            <a:spLocks noGrp="1"/>
          </p:cNvSpPr>
          <p:nvPr>
            <p:ph sz="half" idx="2"/>
          </p:nvPr>
        </p:nvSpPr>
        <p:spPr>
          <a:xfrm>
            <a:off x="457200" y="1700808"/>
            <a:ext cx="4040188" cy="4968551"/>
          </a:xfrm>
        </p:spPr>
        <p:txBody>
          <a:bodyPr>
            <a:normAutofit fontScale="85000" lnSpcReduction="20000"/>
          </a:bodyPr>
          <a:lstStyle/>
          <a:p>
            <a:pPr marL="0" indent="0" algn="just">
              <a:buNone/>
            </a:pPr>
            <a:r>
              <a:rPr lang="es-CO" b="1" dirty="0" smtClean="0">
                <a:solidFill>
                  <a:srgbClr val="0070C0"/>
                </a:solidFill>
              </a:rPr>
              <a:t>2 Pedro 1:3-4</a:t>
            </a:r>
            <a:r>
              <a:rPr lang="es-CO" dirty="0" smtClean="0"/>
              <a:t> </a:t>
            </a:r>
            <a:r>
              <a:rPr lang="es-CO" i="1" dirty="0" smtClean="0">
                <a:solidFill>
                  <a:srgbClr val="C00000"/>
                </a:solidFill>
              </a:rPr>
              <a:t>«Como todas las cosas que pertenecen a la vida y a la piedad </a:t>
            </a:r>
            <a:r>
              <a:rPr lang="es-CO" b="1" i="1" u="sng" dirty="0" smtClean="0">
                <a:solidFill>
                  <a:srgbClr val="C00000"/>
                </a:solidFill>
              </a:rPr>
              <a:t>nos han sido dadas por su divino poder</a:t>
            </a:r>
            <a:r>
              <a:rPr lang="es-CO" i="1" dirty="0" smtClean="0">
                <a:solidFill>
                  <a:srgbClr val="C00000"/>
                </a:solidFill>
              </a:rPr>
              <a:t>, mediante </a:t>
            </a:r>
            <a:r>
              <a:rPr lang="es-CO" b="1" i="1" u="sng" dirty="0" smtClean="0">
                <a:solidFill>
                  <a:srgbClr val="C00000"/>
                </a:solidFill>
              </a:rPr>
              <a:t>el conocimiento de aquel</a:t>
            </a:r>
            <a:r>
              <a:rPr lang="es-CO" i="1" dirty="0" smtClean="0">
                <a:solidFill>
                  <a:srgbClr val="C00000"/>
                </a:solidFill>
              </a:rPr>
              <a:t> que nos llamó por su gloria y excelencia, 4. 4 por medio de las cuales </a:t>
            </a:r>
            <a:r>
              <a:rPr lang="es-CO" b="1" i="1" u="sng" dirty="0" smtClean="0">
                <a:solidFill>
                  <a:srgbClr val="C00000"/>
                </a:solidFill>
              </a:rPr>
              <a:t>nos ha dado preciosas y grandísimas promesas</a:t>
            </a:r>
            <a:r>
              <a:rPr lang="es-CO" i="1" dirty="0" smtClean="0">
                <a:solidFill>
                  <a:srgbClr val="C00000"/>
                </a:solidFill>
              </a:rPr>
              <a:t>, para que por ellas </a:t>
            </a:r>
            <a:r>
              <a:rPr lang="es-CO" b="1" i="1" u="sng" dirty="0" smtClean="0">
                <a:solidFill>
                  <a:srgbClr val="C00000"/>
                </a:solidFill>
              </a:rPr>
              <a:t>llegaseis a ser participantes de la naturaleza divina</a:t>
            </a:r>
            <a:r>
              <a:rPr lang="es-CO" i="1" dirty="0" smtClean="0">
                <a:solidFill>
                  <a:srgbClr val="C00000"/>
                </a:solidFill>
              </a:rPr>
              <a:t>, habiendo huido de la corrupción que hay en el mundo a causa de la concupiscencia;» </a:t>
            </a:r>
            <a:r>
              <a:rPr lang="es-CO" dirty="0" smtClean="0"/>
              <a:t>Dios entrego este mensaje a los hombres, entrego su plan de redención para que nosotros conociéramos las promesas, las bendiciones que el tiene para con todos.</a:t>
            </a:r>
            <a:endParaRPr lang="es-CO" i="1" dirty="0">
              <a:solidFill>
                <a:srgbClr val="C00000"/>
              </a:solidFill>
            </a:endParaRPr>
          </a:p>
        </p:txBody>
      </p:sp>
      <p:sp>
        <p:nvSpPr>
          <p:cNvPr id="5" name="4 Marcador de texto"/>
          <p:cNvSpPr>
            <a:spLocks noGrp="1"/>
          </p:cNvSpPr>
          <p:nvPr>
            <p:ph type="body" sz="quarter" idx="3"/>
          </p:nvPr>
        </p:nvSpPr>
        <p:spPr>
          <a:xfrm>
            <a:off x="4645025" y="1052736"/>
            <a:ext cx="4041775" cy="639762"/>
          </a:xfrm>
        </p:spPr>
        <p:txBody>
          <a:bodyPr/>
          <a:lstStyle/>
          <a:p>
            <a:r>
              <a:rPr lang="es-CO" dirty="0" smtClean="0"/>
              <a:t>Escrita por los Hombres.</a:t>
            </a:r>
          </a:p>
        </p:txBody>
      </p:sp>
      <p:sp>
        <p:nvSpPr>
          <p:cNvPr id="6" name="5 Marcador de contenido"/>
          <p:cNvSpPr>
            <a:spLocks noGrp="1"/>
          </p:cNvSpPr>
          <p:nvPr>
            <p:ph sz="quarter" idx="4"/>
          </p:nvPr>
        </p:nvSpPr>
        <p:spPr>
          <a:xfrm>
            <a:off x="4645025" y="1700808"/>
            <a:ext cx="4041775" cy="4968551"/>
          </a:xfrm>
        </p:spPr>
        <p:txBody>
          <a:bodyPr>
            <a:normAutofit fontScale="85000" lnSpcReduction="20000"/>
          </a:bodyPr>
          <a:lstStyle/>
          <a:p>
            <a:pPr marL="0" indent="0" algn="just">
              <a:buNone/>
            </a:pPr>
            <a:r>
              <a:rPr lang="es-CO" dirty="0" smtClean="0"/>
              <a:t>Judas 3 «</a:t>
            </a:r>
            <a:r>
              <a:rPr lang="es-CO" i="1" dirty="0" smtClean="0">
                <a:solidFill>
                  <a:srgbClr val="C00000"/>
                </a:solidFill>
              </a:rPr>
              <a:t>Amados, por la gran solicitud que tenía de escribiros acerca de nuestra común salvación, me ha sido necesario escribiros exhortándoos que </a:t>
            </a:r>
            <a:r>
              <a:rPr lang="es-CO" b="1" i="1" u="sng" dirty="0" smtClean="0">
                <a:solidFill>
                  <a:srgbClr val="C00000"/>
                </a:solidFill>
              </a:rPr>
              <a:t>contendáis</a:t>
            </a:r>
            <a:r>
              <a:rPr lang="es-CO" i="1" dirty="0" smtClean="0">
                <a:solidFill>
                  <a:srgbClr val="C00000"/>
                </a:solidFill>
              </a:rPr>
              <a:t> ardientemente por la fe </a:t>
            </a:r>
            <a:r>
              <a:rPr lang="es-CO" b="1" i="1" u="sng" dirty="0" smtClean="0">
                <a:solidFill>
                  <a:srgbClr val="C00000"/>
                </a:solidFill>
              </a:rPr>
              <a:t>que ha sido una vez dada a los santos</a:t>
            </a:r>
            <a:r>
              <a:rPr lang="es-CO" i="1" dirty="0" smtClean="0">
                <a:solidFill>
                  <a:srgbClr val="C00000"/>
                </a:solidFill>
              </a:rPr>
              <a:t>.</a:t>
            </a:r>
            <a:r>
              <a:rPr lang="es-CO" dirty="0" smtClean="0"/>
              <a:t>» El cristiano fiel esta mandado a guardar este mensaje puro, entregarlo completo a los hombre que aun andan perdidos, en busca del camino, El cristiano es mandado a defender, a guardar este mensaje sin adulterar su contenido, sin agregarle pensamientos propios, ya que fue entregada a nosotros con el propósito de conducir almas a la salvación dada por Nuestro Señor Jesucristo.</a:t>
            </a:r>
            <a:endParaRPr lang="es-CO" dirty="0"/>
          </a:p>
        </p:txBody>
      </p:sp>
    </p:spTree>
    <p:extLst>
      <p:ext uri="{BB962C8B-B14F-4D97-AF65-F5344CB8AC3E}">
        <p14:creationId xmlns:p14="http://schemas.microsoft.com/office/powerpoint/2010/main" val="135404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
                                            <p:txEl>
                                              <p:pRg st="0" end="0"/>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5">
                                            <p:txEl>
                                              <p:pRg st="0" end="0"/>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Advertencias !</a:t>
            </a:r>
            <a:endParaRPr lang="es-CO" dirty="0"/>
          </a:p>
        </p:txBody>
      </p:sp>
      <p:sp>
        <p:nvSpPr>
          <p:cNvPr id="3" name="2 Marcador de texto"/>
          <p:cNvSpPr>
            <a:spLocks noGrp="1"/>
          </p:cNvSpPr>
          <p:nvPr>
            <p:ph type="body" idx="1"/>
          </p:nvPr>
        </p:nvSpPr>
        <p:spPr>
          <a:xfrm>
            <a:off x="457200" y="980728"/>
            <a:ext cx="4040188" cy="639762"/>
          </a:xfrm>
        </p:spPr>
        <p:txBody>
          <a:bodyPr/>
          <a:lstStyle/>
          <a:p>
            <a:pPr algn="ctr"/>
            <a:r>
              <a:rPr lang="es-CO" dirty="0" smtClean="0"/>
              <a:t>No «Agregar» No «Quitar»</a:t>
            </a:r>
            <a:endParaRPr lang="es-CO" dirty="0"/>
          </a:p>
        </p:txBody>
      </p:sp>
      <p:sp>
        <p:nvSpPr>
          <p:cNvPr id="4" name="3 Marcador de contenido"/>
          <p:cNvSpPr>
            <a:spLocks noGrp="1"/>
          </p:cNvSpPr>
          <p:nvPr>
            <p:ph sz="half" idx="2"/>
          </p:nvPr>
        </p:nvSpPr>
        <p:spPr>
          <a:xfrm>
            <a:off x="457200" y="1628800"/>
            <a:ext cx="4040188" cy="5112568"/>
          </a:xfrm>
        </p:spPr>
        <p:txBody>
          <a:bodyPr>
            <a:normAutofit fontScale="77500" lnSpcReduction="20000"/>
          </a:bodyPr>
          <a:lstStyle/>
          <a:p>
            <a:pPr marL="0" indent="0" algn="just">
              <a:buNone/>
            </a:pPr>
            <a:r>
              <a:rPr lang="es-CO" b="1" dirty="0" smtClean="0">
                <a:solidFill>
                  <a:srgbClr val="0070C0"/>
                </a:solidFill>
              </a:rPr>
              <a:t>Apocalipsis 22:18 </a:t>
            </a:r>
            <a:r>
              <a:rPr lang="es-CO" dirty="0" smtClean="0">
                <a:solidFill>
                  <a:srgbClr val="C00000"/>
                </a:solidFill>
              </a:rPr>
              <a:t>«</a:t>
            </a:r>
            <a:r>
              <a:rPr lang="es-CO" i="1" dirty="0" smtClean="0">
                <a:solidFill>
                  <a:srgbClr val="C00000"/>
                </a:solidFill>
              </a:rPr>
              <a:t>Yo testifico a todo aquel que oye las palabras de la profecía de este libro: </a:t>
            </a:r>
            <a:r>
              <a:rPr lang="es-CO" b="1" i="1" u="sng" dirty="0" smtClean="0">
                <a:solidFill>
                  <a:srgbClr val="C00000"/>
                </a:solidFill>
              </a:rPr>
              <a:t>Si alguno añadiere a estas cosas</a:t>
            </a:r>
            <a:r>
              <a:rPr lang="es-CO" i="1" dirty="0" smtClean="0">
                <a:solidFill>
                  <a:srgbClr val="C00000"/>
                </a:solidFill>
              </a:rPr>
              <a:t>, Dios traerá sobre él las plagas que están escritas en este libro. 19 Y </a:t>
            </a:r>
            <a:r>
              <a:rPr lang="es-CO" b="1" i="1" u="sng" dirty="0" smtClean="0">
                <a:solidFill>
                  <a:srgbClr val="C00000"/>
                </a:solidFill>
              </a:rPr>
              <a:t>si alguno quitare de las palabras</a:t>
            </a:r>
            <a:r>
              <a:rPr lang="es-CO" i="1" dirty="0" smtClean="0">
                <a:solidFill>
                  <a:srgbClr val="C00000"/>
                </a:solidFill>
              </a:rPr>
              <a:t> del libro de esta profecía, Dios quitará su parte del libro de la vida, y de la santa ciudad y de las cosas que están escritas en este libro.» </a:t>
            </a:r>
            <a:r>
              <a:rPr lang="es-CO" dirty="0" smtClean="0"/>
              <a:t>Si alguno añade o quita a esta palabra, Dios traerá Castigo o Quitara Promesas al hombre que lo haga, no podemos darnos el lujo de introducir nuestras ideas ni pensamientos propios, esto adultera el mensaje de Dios, debemos hablar donde ella habla y callar donde ella calla, este es un principio de Justicia.</a:t>
            </a:r>
            <a:endParaRPr lang="es-CO" i="1" dirty="0">
              <a:solidFill>
                <a:srgbClr val="C00000"/>
              </a:solidFill>
            </a:endParaRPr>
          </a:p>
        </p:txBody>
      </p:sp>
      <p:sp>
        <p:nvSpPr>
          <p:cNvPr id="5" name="4 Marcador de texto"/>
          <p:cNvSpPr>
            <a:spLocks noGrp="1"/>
          </p:cNvSpPr>
          <p:nvPr>
            <p:ph type="body" sz="quarter" idx="3"/>
          </p:nvPr>
        </p:nvSpPr>
        <p:spPr>
          <a:xfrm>
            <a:off x="4645025" y="980728"/>
            <a:ext cx="4041775" cy="639762"/>
          </a:xfrm>
        </p:spPr>
        <p:txBody>
          <a:bodyPr>
            <a:normAutofit fontScale="92500"/>
          </a:bodyPr>
          <a:lstStyle/>
          <a:p>
            <a:pPr algn="ctr"/>
            <a:r>
              <a:rPr lang="es-CO" dirty="0" smtClean="0"/>
              <a:t>Si «Practicar» Si «Enseñar»</a:t>
            </a:r>
            <a:endParaRPr lang="es-CO" dirty="0"/>
          </a:p>
        </p:txBody>
      </p:sp>
      <p:sp>
        <p:nvSpPr>
          <p:cNvPr id="6" name="5 Marcador de contenido"/>
          <p:cNvSpPr>
            <a:spLocks noGrp="1"/>
          </p:cNvSpPr>
          <p:nvPr>
            <p:ph sz="quarter" idx="4"/>
          </p:nvPr>
        </p:nvSpPr>
        <p:spPr>
          <a:xfrm>
            <a:off x="4645025" y="1628800"/>
            <a:ext cx="4041775" cy="5112568"/>
          </a:xfrm>
        </p:spPr>
        <p:txBody>
          <a:bodyPr>
            <a:normAutofit lnSpcReduction="10000"/>
          </a:bodyPr>
          <a:lstStyle/>
          <a:p>
            <a:pPr marL="0" indent="0" algn="just">
              <a:buNone/>
            </a:pPr>
            <a:r>
              <a:rPr lang="es-CO" sz="1900" b="1" dirty="0">
                <a:solidFill>
                  <a:srgbClr val="0070C0"/>
                </a:solidFill>
              </a:rPr>
              <a:t>2 Timoteo 3:16</a:t>
            </a:r>
            <a:r>
              <a:rPr lang="es-CO" dirty="0" smtClean="0"/>
              <a:t> </a:t>
            </a:r>
            <a:r>
              <a:rPr lang="es-CO" dirty="0" smtClean="0">
                <a:solidFill>
                  <a:srgbClr val="C00000"/>
                </a:solidFill>
              </a:rPr>
              <a:t>«</a:t>
            </a:r>
            <a:r>
              <a:rPr lang="es-CO" sz="1900" i="1" dirty="0" smtClean="0">
                <a:solidFill>
                  <a:srgbClr val="C00000"/>
                </a:solidFill>
              </a:rPr>
              <a:t>Toda </a:t>
            </a:r>
            <a:r>
              <a:rPr lang="es-CO" sz="1900" i="1" dirty="0">
                <a:solidFill>
                  <a:srgbClr val="C00000"/>
                </a:solidFill>
              </a:rPr>
              <a:t>la Escritura es inspirada por Dios, y útil para </a:t>
            </a:r>
            <a:r>
              <a:rPr lang="es-CO" sz="1900" b="1" i="1" u="sng" dirty="0">
                <a:solidFill>
                  <a:srgbClr val="C00000"/>
                </a:solidFill>
              </a:rPr>
              <a:t>enseñar</a:t>
            </a:r>
            <a:r>
              <a:rPr lang="es-CO" sz="1900" i="1" dirty="0">
                <a:solidFill>
                  <a:srgbClr val="C00000"/>
                </a:solidFill>
              </a:rPr>
              <a:t>, para </a:t>
            </a:r>
            <a:r>
              <a:rPr lang="es-CO" sz="1900" b="1" i="1" u="sng" dirty="0">
                <a:solidFill>
                  <a:srgbClr val="C00000"/>
                </a:solidFill>
              </a:rPr>
              <a:t>redargüir</a:t>
            </a:r>
            <a:r>
              <a:rPr lang="es-CO" sz="1900" i="1" dirty="0">
                <a:solidFill>
                  <a:srgbClr val="C00000"/>
                </a:solidFill>
              </a:rPr>
              <a:t>, para </a:t>
            </a:r>
            <a:r>
              <a:rPr lang="es-CO" sz="1900" b="1" i="1" u="sng" dirty="0">
                <a:solidFill>
                  <a:srgbClr val="C00000"/>
                </a:solidFill>
              </a:rPr>
              <a:t>corregir</a:t>
            </a:r>
            <a:r>
              <a:rPr lang="es-CO" sz="1900" i="1" dirty="0">
                <a:solidFill>
                  <a:srgbClr val="C00000"/>
                </a:solidFill>
              </a:rPr>
              <a:t>, para </a:t>
            </a:r>
            <a:r>
              <a:rPr lang="es-CO" sz="1900" b="1" i="1" u="sng" dirty="0">
                <a:solidFill>
                  <a:srgbClr val="C00000"/>
                </a:solidFill>
              </a:rPr>
              <a:t>instruir</a:t>
            </a:r>
            <a:r>
              <a:rPr lang="es-CO" sz="1900" i="1" dirty="0">
                <a:solidFill>
                  <a:srgbClr val="C00000"/>
                </a:solidFill>
              </a:rPr>
              <a:t> en justicia, 17 a fin de que el </a:t>
            </a:r>
            <a:r>
              <a:rPr lang="es-CO" sz="1900" b="1" i="1" u="sng" dirty="0">
                <a:solidFill>
                  <a:srgbClr val="C00000"/>
                </a:solidFill>
              </a:rPr>
              <a:t>hombre de Dios</a:t>
            </a:r>
            <a:r>
              <a:rPr lang="es-CO" sz="1900" i="1" dirty="0">
                <a:solidFill>
                  <a:srgbClr val="C00000"/>
                </a:solidFill>
              </a:rPr>
              <a:t> sea </a:t>
            </a:r>
            <a:r>
              <a:rPr lang="es-CO" sz="1900" b="1" i="1" u="sng" dirty="0">
                <a:solidFill>
                  <a:srgbClr val="C00000"/>
                </a:solidFill>
              </a:rPr>
              <a:t>perfecto</a:t>
            </a:r>
            <a:r>
              <a:rPr lang="es-CO" sz="1900" i="1" dirty="0">
                <a:solidFill>
                  <a:srgbClr val="C00000"/>
                </a:solidFill>
              </a:rPr>
              <a:t>, enteramente </a:t>
            </a:r>
            <a:r>
              <a:rPr lang="es-CO" sz="1900" b="1" i="1" u="sng" dirty="0">
                <a:solidFill>
                  <a:srgbClr val="C00000"/>
                </a:solidFill>
              </a:rPr>
              <a:t>preparado</a:t>
            </a:r>
            <a:r>
              <a:rPr lang="es-CO" sz="1900" i="1" dirty="0">
                <a:solidFill>
                  <a:srgbClr val="C00000"/>
                </a:solidFill>
              </a:rPr>
              <a:t> para </a:t>
            </a:r>
            <a:r>
              <a:rPr lang="es-CO" sz="1900" i="1" u="sng" dirty="0">
                <a:solidFill>
                  <a:srgbClr val="C00000"/>
                </a:solidFill>
              </a:rPr>
              <a:t>toda buena obra</a:t>
            </a:r>
            <a:r>
              <a:rPr lang="es-CO" sz="1900" i="1" u="sng" dirty="0" smtClean="0">
                <a:solidFill>
                  <a:srgbClr val="C00000"/>
                </a:solidFill>
              </a:rPr>
              <a:t>.</a:t>
            </a:r>
            <a:r>
              <a:rPr lang="es-CO" sz="1900" i="1" dirty="0" smtClean="0">
                <a:solidFill>
                  <a:srgbClr val="C00000"/>
                </a:solidFill>
              </a:rPr>
              <a:t>» </a:t>
            </a:r>
            <a:r>
              <a:rPr lang="es-CO" sz="1900" dirty="0" smtClean="0"/>
              <a:t>Debemos practicar sus enseñanzas ya que por medio de ella podemos llegar a la perfección, podemos heredar la salvación de nuestras almas, al practicarla debemos enseñarla a los hombres que aun no la conocen, para que se acerquen a Dios y sean salvos del castigo eterno, este es el plan y propósito de la misma, ser practicada y enseñada.</a:t>
            </a:r>
            <a:endParaRPr lang="es-CO" sz="1900" i="1" dirty="0">
              <a:solidFill>
                <a:srgbClr val="C00000"/>
              </a:solidFill>
            </a:endParaRPr>
          </a:p>
        </p:txBody>
      </p:sp>
    </p:spTree>
    <p:extLst>
      <p:ext uri="{BB962C8B-B14F-4D97-AF65-F5344CB8AC3E}">
        <p14:creationId xmlns:p14="http://schemas.microsoft.com/office/powerpoint/2010/main" val="35560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
                                            <p:txEl>
                                              <p:pRg st="0" end="0"/>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5">
                                            <p:txEl>
                                              <p:pRg st="0" end="0"/>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4474840" cy="1143000"/>
          </a:xfrm>
        </p:spPr>
        <p:txBody>
          <a:bodyPr/>
          <a:lstStyle/>
          <a:p>
            <a:pPr algn="l"/>
            <a:r>
              <a:rPr lang="es-CO" dirty="0" smtClean="0"/>
              <a:t>Tiene Poder !</a:t>
            </a:r>
            <a:endParaRPr lang="es-CO" dirty="0"/>
          </a:p>
        </p:txBody>
      </p:sp>
      <p:sp>
        <p:nvSpPr>
          <p:cNvPr id="3" name="2 Marcador de contenido"/>
          <p:cNvSpPr>
            <a:spLocks noGrp="1"/>
          </p:cNvSpPr>
          <p:nvPr>
            <p:ph idx="1"/>
          </p:nvPr>
        </p:nvSpPr>
        <p:spPr>
          <a:xfrm>
            <a:off x="457200" y="1196752"/>
            <a:ext cx="4402832" cy="5472608"/>
          </a:xfrm>
        </p:spPr>
        <p:txBody>
          <a:bodyPr>
            <a:normAutofit fontScale="85000" lnSpcReduction="20000"/>
          </a:bodyPr>
          <a:lstStyle/>
          <a:p>
            <a:pPr marL="0" indent="0" algn="just">
              <a:buNone/>
            </a:pPr>
            <a:r>
              <a:rPr lang="es-CO" dirty="0" smtClean="0"/>
              <a:t>La palabra de Dios tiene poder sobre toda cosa, es ella la que ha dado vida, la que ha hecho físico y real lo que conocemos, es ella la que nos ha dado la oportunidad de conocer los pensamientos y obras de aquel que fundo el universo, de aquel que busca nuestra atención y total obediencia, de aquel que ha prometido un reino espiritual para todos aquellos que le obedecemos.</a:t>
            </a:r>
            <a:endParaRPr lang="es-CO" dirty="0"/>
          </a:p>
        </p:txBody>
      </p:sp>
      <p:sp>
        <p:nvSpPr>
          <p:cNvPr id="4" name="3 CuadroTexto"/>
          <p:cNvSpPr txBox="1"/>
          <p:nvPr/>
        </p:nvSpPr>
        <p:spPr>
          <a:xfrm>
            <a:off x="5580112" y="404664"/>
            <a:ext cx="345638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Génesis 1:3</a:t>
            </a:r>
            <a:r>
              <a:rPr lang="es-CO" dirty="0" smtClean="0"/>
              <a:t> «</a:t>
            </a:r>
            <a:r>
              <a:rPr lang="es-CO" dirty="0"/>
              <a:t>Y </a:t>
            </a:r>
            <a:r>
              <a:rPr lang="es-CO" b="1" i="1" u="sng" dirty="0">
                <a:solidFill>
                  <a:srgbClr val="C00000"/>
                </a:solidFill>
              </a:rPr>
              <a:t>dijo</a:t>
            </a:r>
            <a:r>
              <a:rPr lang="es-CO" dirty="0"/>
              <a:t> Dios: Sea la luz; y fue la </a:t>
            </a:r>
            <a:r>
              <a:rPr lang="es-CO" dirty="0" smtClean="0"/>
              <a:t>luz»</a:t>
            </a:r>
            <a:endParaRPr lang="es-CO" dirty="0"/>
          </a:p>
        </p:txBody>
      </p:sp>
      <p:sp>
        <p:nvSpPr>
          <p:cNvPr id="5" name="4 CuadroTexto"/>
          <p:cNvSpPr txBox="1"/>
          <p:nvPr/>
        </p:nvSpPr>
        <p:spPr>
          <a:xfrm>
            <a:off x="5580112" y="1124744"/>
            <a:ext cx="3456384"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Salmos 33:6 </a:t>
            </a:r>
            <a:r>
              <a:rPr lang="es-CO" dirty="0" smtClean="0"/>
              <a:t>«Por </a:t>
            </a:r>
            <a:r>
              <a:rPr lang="es-CO" b="1" u="sng" dirty="0" smtClean="0">
                <a:solidFill>
                  <a:srgbClr val="C00000"/>
                </a:solidFill>
              </a:rPr>
              <a:t>la palabra</a:t>
            </a:r>
            <a:r>
              <a:rPr lang="es-CO" dirty="0" smtClean="0"/>
              <a:t> de Jehová fueron </a:t>
            </a:r>
            <a:r>
              <a:rPr lang="es-CO" b="1" u="sng" dirty="0" smtClean="0">
                <a:solidFill>
                  <a:srgbClr val="C00000"/>
                </a:solidFill>
              </a:rPr>
              <a:t>hechos</a:t>
            </a:r>
            <a:r>
              <a:rPr lang="es-CO" dirty="0" smtClean="0"/>
              <a:t> los cielos, Y todo el ejército de ellos por el </a:t>
            </a:r>
            <a:r>
              <a:rPr lang="es-CO" b="1" u="sng" dirty="0" smtClean="0">
                <a:solidFill>
                  <a:srgbClr val="C00000"/>
                </a:solidFill>
              </a:rPr>
              <a:t>aliento de su boca</a:t>
            </a:r>
            <a:r>
              <a:rPr lang="es-CO" dirty="0" smtClean="0"/>
              <a:t>.»</a:t>
            </a:r>
            <a:endParaRPr lang="es-CO" dirty="0"/>
          </a:p>
        </p:txBody>
      </p:sp>
      <p:sp>
        <p:nvSpPr>
          <p:cNvPr id="6" name="5 CuadroTexto"/>
          <p:cNvSpPr txBox="1"/>
          <p:nvPr/>
        </p:nvSpPr>
        <p:spPr>
          <a:xfrm>
            <a:off x="5580112" y="2420888"/>
            <a:ext cx="3456384"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Hebreos 11:3 </a:t>
            </a:r>
            <a:r>
              <a:rPr lang="es-CO" dirty="0" smtClean="0"/>
              <a:t>«Por la fe entendemos haber sido </a:t>
            </a:r>
            <a:r>
              <a:rPr lang="es-CO" b="1" u="sng" dirty="0" smtClean="0">
                <a:solidFill>
                  <a:srgbClr val="C00000"/>
                </a:solidFill>
              </a:rPr>
              <a:t>constituido</a:t>
            </a:r>
            <a:r>
              <a:rPr lang="es-CO" dirty="0" smtClean="0"/>
              <a:t> el universo por </a:t>
            </a:r>
            <a:r>
              <a:rPr lang="es-CO" b="1" u="sng" dirty="0" smtClean="0">
                <a:solidFill>
                  <a:srgbClr val="C00000"/>
                </a:solidFill>
              </a:rPr>
              <a:t>la palabra de Dios</a:t>
            </a:r>
            <a:r>
              <a:rPr lang="es-CO" dirty="0" smtClean="0"/>
              <a:t>, de modo que lo que se ve </a:t>
            </a:r>
            <a:r>
              <a:rPr lang="es-CO" b="1" u="sng" dirty="0" smtClean="0">
                <a:solidFill>
                  <a:srgbClr val="C00000"/>
                </a:solidFill>
              </a:rPr>
              <a:t>fue hecho</a:t>
            </a:r>
            <a:r>
              <a:rPr lang="es-CO" dirty="0" smtClean="0"/>
              <a:t> de lo que no se veía.»</a:t>
            </a:r>
            <a:endParaRPr lang="es-CO" dirty="0"/>
          </a:p>
        </p:txBody>
      </p:sp>
      <p:sp>
        <p:nvSpPr>
          <p:cNvPr id="7" name="6 CuadroTexto"/>
          <p:cNvSpPr txBox="1"/>
          <p:nvPr/>
        </p:nvSpPr>
        <p:spPr>
          <a:xfrm>
            <a:off x="5580112" y="4266962"/>
            <a:ext cx="3456384"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Hebreos 4:12 </a:t>
            </a:r>
            <a:r>
              <a:rPr lang="es-CO" dirty="0" smtClean="0"/>
              <a:t>«Porque </a:t>
            </a:r>
            <a:r>
              <a:rPr lang="es-CO" b="1" u="sng" dirty="0" smtClean="0">
                <a:solidFill>
                  <a:srgbClr val="C00000"/>
                </a:solidFill>
              </a:rPr>
              <a:t>la palabra de Dios</a:t>
            </a:r>
            <a:r>
              <a:rPr lang="es-CO" dirty="0" smtClean="0"/>
              <a:t> es </a:t>
            </a:r>
            <a:r>
              <a:rPr lang="es-CO" b="1" u="sng" dirty="0" smtClean="0">
                <a:solidFill>
                  <a:srgbClr val="C00000"/>
                </a:solidFill>
              </a:rPr>
              <a:t>viva</a:t>
            </a:r>
            <a:r>
              <a:rPr lang="es-CO" dirty="0" smtClean="0"/>
              <a:t> y </a:t>
            </a:r>
            <a:r>
              <a:rPr lang="es-CO" b="1" u="sng" dirty="0" smtClean="0">
                <a:solidFill>
                  <a:srgbClr val="C00000"/>
                </a:solidFill>
              </a:rPr>
              <a:t>eficaz</a:t>
            </a:r>
            <a:r>
              <a:rPr lang="es-CO" dirty="0" smtClean="0"/>
              <a:t>, y más cortante que toda espada de dos filos; y penetra hasta partir el alma y el espíritu, las coyunturas y los tuétanos, y discierne los pensamientos y las intenciones del corazón.»</a:t>
            </a:r>
            <a:endParaRPr lang="es-CO" dirty="0"/>
          </a:p>
        </p:txBody>
      </p:sp>
      <p:cxnSp>
        <p:nvCxnSpPr>
          <p:cNvPr id="9" name="8 Conector recto de flecha"/>
          <p:cNvCxnSpPr>
            <a:stCxn id="2" idx="3"/>
            <a:endCxn id="4" idx="1"/>
          </p:cNvCxnSpPr>
          <p:nvPr/>
        </p:nvCxnSpPr>
        <p:spPr>
          <a:xfrm flipV="1">
            <a:off x="4932040" y="727830"/>
            <a:ext cx="648072" cy="118308"/>
          </a:xfrm>
          <a:prstGeom prst="straightConnector1">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2" name="11 Conector angular"/>
          <p:cNvCxnSpPr>
            <a:stCxn id="2" idx="3"/>
            <a:endCxn id="5" idx="1"/>
          </p:cNvCxnSpPr>
          <p:nvPr/>
        </p:nvCxnSpPr>
        <p:spPr>
          <a:xfrm>
            <a:off x="4932040" y="846138"/>
            <a:ext cx="648072" cy="878771"/>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4" name="13 Conector angular"/>
          <p:cNvCxnSpPr>
            <a:stCxn id="2" idx="3"/>
            <a:endCxn id="6" idx="1"/>
          </p:cNvCxnSpPr>
          <p:nvPr/>
        </p:nvCxnSpPr>
        <p:spPr>
          <a:xfrm>
            <a:off x="4932040" y="846138"/>
            <a:ext cx="648072" cy="2451913"/>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6" name="15 Conector angular"/>
          <p:cNvCxnSpPr>
            <a:stCxn id="2" idx="3"/>
            <a:endCxn id="7" idx="1"/>
          </p:cNvCxnSpPr>
          <p:nvPr/>
        </p:nvCxnSpPr>
        <p:spPr>
          <a:xfrm>
            <a:off x="4932040" y="846138"/>
            <a:ext cx="648072" cy="4574986"/>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3591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animEffect transition="in" filter="fade">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4042792" cy="1143000"/>
          </a:xfrm>
        </p:spPr>
        <p:txBody>
          <a:bodyPr/>
          <a:lstStyle/>
          <a:p>
            <a:pPr algn="l"/>
            <a:r>
              <a:rPr lang="es-CO" dirty="0" smtClean="0"/>
              <a:t>¿Como es?</a:t>
            </a:r>
            <a:endParaRPr lang="es-CO" dirty="0"/>
          </a:p>
        </p:txBody>
      </p:sp>
      <p:sp>
        <p:nvSpPr>
          <p:cNvPr id="3" name="2 Marcador de contenido"/>
          <p:cNvSpPr>
            <a:spLocks noGrp="1"/>
          </p:cNvSpPr>
          <p:nvPr>
            <p:ph idx="1"/>
          </p:nvPr>
        </p:nvSpPr>
        <p:spPr>
          <a:xfrm>
            <a:off x="457200" y="1268760"/>
            <a:ext cx="4402832" cy="5472000"/>
          </a:xfrm>
        </p:spPr>
        <p:txBody>
          <a:bodyPr>
            <a:normAutofit fontScale="85000" lnSpcReduction="10000"/>
          </a:bodyPr>
          <a:lstStyle/>
          <a:p>
            <a:pPr marL="0" indent="0" algn="just">
              <a:buNone/>
            </a:pPr>
            <a:r>
              <a:rPr lang="es-CO" dirty="0" smtClean="0"/>
              <a:t>La palabra de Dios se describe así misma como necesaria, como aquella que es capaz de cambiar la intención del hombre y conducirlo por la senda de la justicia y del bien, aquella que provee al hombre de toda herramienta para labrar su destino, como la semilla que es sembrada y da el fruto necesario para salvación al perdido</a:t>
            </a:r>
            <a:endParaRPr lang="es-CO" dirty="0"/>
          </a:p>
        </p:txBody>
      </p:sp>
      <p:sp>
        <p:nvSpPr>
          <p:cNvPr id="4" name="3 CuadroTexto"/>
          <p:cNvSpPr txBox="1"/>
          <p:nvPr/>
        </p:nvSpPr>
        <p:spPr>
          <a:xfrm>
            <a:off x="5580112" y="620688"/>
            <a:ext cx="345638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Jeremías 23:29 </a:t>
            </a:r>
            <a:r>
              <a:rPr lang="es-CO" dirty="0" smtClean="0"/>
              <a:t>«</a:t>
            </a:r>
            <a:r>
              <a:rPr lang="es-CO" dirty="0"/>
              <a:t>¿No es </a:t>
            </a:r>
            <a:r>
              <a:rPr lang="es-CO" b="1" u="sng" dirty="0">
                <a:solidFill>
                  <a:srgbClr val="C00000"/>
                </a:solidFill>
              </a:rPr>
              <a:t>mi palabra </a:t>
            </a:r>
            <a:r>
              <a:rPr lang="es-CO" dirty="0"/>
              <a:t>como </a:t>
            </a:r>
            <a:r>
              <a:rPr lang="es-CO" b="1" u="sng" dirty="0">
                <a:solidFill>
                  <a:srgbClr val="C00000"/>
                </a:solidFill>
              </a:rPr>
              <a:t>fuego</a:t>
            </a:r>
            <a:r>
              <a:rPr lang="es-CO" dirty="0"/>
              <a:t>, dice Jehová, y como </a:t>
            </a:r>
            <a:r>
              <a:rPr lang="es-CO" b="1" u="sng" dirty="0">
                <a:solidFill>
                  <a:srgbClr val="C00000"/>
                </a:solidFill>
              </a:rPr>
              <a:t>martillo</a:t>
            </a:r>
            <a:r>
              <a:rPr lang="es-CO" dirty="0"/>
              <a:t> que quebranta la piedra?</a:t>
            </a:r>
            <a:r>
              <a:rPr lang="es-CO" dirty="0" smtClean="0"/>
              <a:t>»</a:t>
            </a:r>
            <a:endParaRPr lang="es-CO" dirty="0"/>
          </a:p>
        </p:txBody>
      </p:sp>
      <p:sp>
        <p:nvSpPr>
          <p:cNvPr id="5" name="4 CuadroTexto"/>
          <p:cNvSpPr txBox="1"/>
          <p:nvPr/>
        </p:nvSpPr>
        <p:spPr>
          <a:xfrm>
            <a:off x="5580112" y="1628800"/>
            <a:ext cx="3456384"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Juan 6:63 </a:t>
            </a:r>
            <a:r>
              <a:rPr lang="es-CO" dirty="0" smtClean="0"/>
              <a:t>«El espíritu es el que da vida; la carne para nada aprovecha; </a:t>
            </a:r>
            <a:r>
              <a:rPr lang="es-CO" b="1" u="sng" dirty="0" smtClean="0">
                <a:solidFill>
                  <a:srgbClr val="C00000"/>
                </a:solidFill>
              </a:rPr>
              <a:t>las palabras</a:t>
            </a:r>
            <a:r>
              <a:rPr lang="es-CO" dirty="0" smtClean="0"/>
              <a:t> que yo os he hablado son </a:t>
            </a:r>
            <a:r>
              <a:rPr lang="es-CO" b="1" u="sng" dirty="0" smtClean="0">
                <a:solidFill>
                  <a:srgbClr val="C00000"/>
                </a:solidFill>
              </a:rPr>
              <a:t>espíritu</a:t>
            </a:r>
            <a:r>
              <a:rPr lang="es-CO" dirty="0" smtClean="0"/>
              <a:t> y son </a:t>
            </a:r>
            <a:r>
              <a:rPr lang="es-CO" b="1" u="sng" dirty="0" smtClean="0">
                <a:solidFill>
                  <a:srgbClr val="C00000"/>
                </a:solidFill>
              </a:rPr>
              <a:t>vida</a:t>
            </a:r>
            <a:r>
              <a:rPr lang="es-CO" dirty="0" smtClean="0"/>
              <a:t>.»</a:t>
            </a:r>
            <a:endParaRPr lang="es-CO" dirty="0"/>
          </a:p>
        </p:txBody>
      </p:sp>
      <p:sp>
        <p:nvSpPr>
          <p:cNvPr id="6" name="5 CuadroTexto"/>
          <p:cNvSpPr txBox="1"/>
          <p:nvPr/>
        </p:nvSpPr>
        <p:spPr>
          <a:xfrm>
            <a:off x="5580112" y="3186842"/>
            <a:ext cx="345638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Lucas 8:11 </a:t>
            </a:r>
            <a:r>
              <a:rPr lang="es-CO" dirty="0" smtClean="0"/>
              <a:t>«Esta es, pues, la parábola: La </a:t>
            </a:r>
            <a:r>
              <a:rPr lang="es-CO" b="1" u="sng" dirty="0" smtClean="0">
                <a:solidFill>
                  <a:srgbClr val="C00000"/>
                </a:solidFill>
              </a:rPr>
              <a:t>semilla</a:t>
            </a:r>
            <a:r>
              <a:rPr lang="es-CO" dirty="0" smtClean="0"/>
              <a:t> es </a:t>
            </a:r>
            <a:r>
              <a:rPr lang="es-CO" b="1" u="sng" dirty="0" smtClean="0">
                <a:solidFill>
                  <a:srgbClr val="C00000"/>
                </a:solidFill>
              </a:rPr>
              <a:t>la palabra </a:t>
            </a:r>
            <a:r>
              <a:rPr lang="es-CO" dirty="0" smtClean="0"/>
              <a:t>de Dios.»</a:t>
            </a:r>
            <a:endParaRPr lang="es-CO" dirty="0"/>
          </a:p>
        </p:txBody>
      </p:sp>
      <p:sp>
        <p:nvSpPr>
          <p:cNvPr id="7" name="6 CuadroTexto"/>
          <p:cNvSpPr txBox="1"/>
          <p:nvPr/>
        </p:nvSpPr>
        <p:spPr>
          <a:xfrm>
            <a:off x="5580112" y="4172887"/>
            <a:ext cx="3456384"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Efesios 6:17 </a:t>
            </a:r>
            <a:r>
              <a:rPr lang="es-CO" dirty="0" smtClean="0"/>
              <a:t>«Y tomad el yelmo de la salvación, y la </a:t>
            </a:r>
            <a:r>
              <a:rPr lang="es-CO" b="1" u="sng" dirty="0" smtClean="0">
                <a:solidFill>
                  <a:srgbClr val="C00000"/>
                </a:solidFill>
              </a:rPr>
              <a:t>espada</a:t>
            </a:r>
            <a:r>
              <a:rPr lang="es-CO" dirty="0" smtClean="0"/>
              <a:t> del Espíritu, que es </a:t>
            </a:r>
            <a:r>
              <a:rPr lang="es-CO" b="1" u="sng" dirty="0" smtClean="0">
                <a:solidFill>
                  <a:srgbClr val="C00000"/>
                </a:solidFill>
              </a:rPr>
              <a:t>la palabra de Dios</a:t>
            </a:r>
            <a:r>
              <a:rPr lang="es-CO" dirty="0" smtClean="0"/>
              <a:t>;»</a:t>
            </a:r>
            <a:endParaRPr lang="es-CO" dirty="0"/>
          </a:p>
        </p:txBody>
      </p:sp>
      <p:sp>
        <p:nvSpPr>
          <p:cNvPr id="8" name="7 CuadroTexto"/>
          <p:cNvSpPr txBox="1"/>
          <p:nvPr/>
        </p:nvSpPr>
        <p:spPr>
          <a:xfrm>
            <a:off x="5580112" y="5445224"/>
            <a:ext cx="345638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Salmos 119:105 </a:t>
            </a:r>
            <a:r>
              <a:rPr lang="es-CO" dirty="0" smtClean="0"/>
              <a:t>«</a:t>
            </a:r>
            <a:r>
              <a:rPr lang="es-CO" b="1" u="sng" dirty="0" smtClean="0">
                <a:solidFill>
                  <a:srgbClr val="C00000"/>
                </a:solidFill>
              </a:rPr>
              <a:t>Lámpara</a:t>
            </a:r>
            <a:r>
              <a:rPr lang="es-CO" dirty="0" smtClean="0"/>
              <a:t> es a mis pies </a:t>
            </a:r>
            <a:r>
              <a:rPr lang="es-CO" b="1" u="sng" dirty="0" smtClean="0">
                <a:solidFill>
                  <a:srgbClr val="C00000"/>
                </a:solidFill>
              </a:rPr>
              <a:t>tu palabra</a:t>
            </a:r>
            <a:r>
              <a:rPr lang="es-CO" dirty="0" smtClean="0"/>
              <a:t>, Y </a:t>
            </a:r>
            <a:r>
              <a:rPr lang="es-CO" b="1" u="sng" dirty="0" smtClean="0">
                <a:solidFill>
                  <a:srgbClr val="C00000"/>
                </a:solidFill>
              </a:rPr>
              <a:t>lumbrera</a:t>
            </a:r>
            <a:r>
              <a:rPr lang="es-CO" dirty="0" smtClean="0"/>
              <a:t> a mi camino»</a:t>
            </a:r>
            <a:endParaRPr lang="es-CO" dirty="0"/>
          </a:p>
        </p:txBody>
      </p:sp>
      <p:cxnSp>
        <p:nvCxnSpPr>
          <p:cNvPr id="10" name="9 Conector angular"/>
          <p:cNvCxnSpPr>
            <a:stCxn id="2" idx="3"/>
            <a:endCxn id="4" idx="1"/>
          </p:cNvCxnSpPr>
          <p:nvPr/>
        </p:nvCxnSpPr>
        <p:spPr>
          <a:xfrm>
            <a:off x="4499992" y="846138"/>
            <a:ext cx="1080120" cy="236215"/>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2" name="11 Conector angular"/>
          <p:cNvCxnSpPr>
            <a:stCxn id="2" idx="3"/>
            <a:endCxn id="5" idx="1"/>
          </p:cNvCxnSpPr>
          <p:nvPr/>
        </p:nvCxnSpPr>
        <p:spPr>
          <a:xfrm>
            <a:off x="4499992" y="846138"/>
            <a:ext cx="1080120" cy="1521326"/>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4" name="13 Conector angular"/>
          <p:cNvCxnSpPr>
            <a:stCxn id="2" idx="3"/>
            <a:endCxn id="6" idx="1"/>
          </p:cNvCxnSpPr>
          <p:nvPr/>
        </p:nvCxnSpPr>
        <p:spPr>
          <a:xfrm>
            <a:off x="4499992" y="846138"/>
            <a:ext cx="1080120" cy="2802369"/>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6" name="15 Conector angular"/>
          <p:cNvCxnSpPr>
            <a:stCxn id="2" idx="3"/>
            <a:endCxn id="7" idx="1"/>
          </p:cNvCxnSpPr>
          <p:nvPr/>
        </p:nvCxnSpPr>
        <p:spPr>
          <a:xfrm>
            <a:off x="4499992" y="846138"/>
            <a:ext cx="1080120" cy="3926914"/>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8" name="17 Conector angular"/>
          <p:cNvCxnSpPr>
            <a:stCxn id="2" idx="3"/>
            <a:endCxn id="8" idx="1"/>
          </p:cNvCxnSpPr>
          <p:nvPr/>
        </p:nvCxnSpPr>
        <p:spPr>
          <a:xfrm>
            <a:off x="4499992" y="846138"/>
            <a:ext cx="1080120" cy="5060751"/>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4498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p:cTn id="73" dur="500" fill="hold"/>
                                        <p:tgtEl>
                                          <p:spTgt spid="18"/>
                                        </p:tgtEl>
                                        <p:attrNameLst>
                                          <p:attrName>ppt_w</p:attrName>
                                        </p:attrNameLst>
                                      </p:cBhvr>
                                      <p:tavLst>
                                        <p:tav tm="0">
                                          <p:val>
                                            <p:fltVal val="0"/>
                                          </p:val>
                                        </p:tav>
                                        <p:tav tm="100000">
                                          <p:val>
                                            <p:strVal val="#ppt_w"/>
                                          </p:val>
                                        </p:tav>
                                      </p:tavLst>
                                    </p:anim>
                                    <p:anim calcmode="lin" valueType="num">
                                      <p:cBhvr>
                                        <p:cTn id="74" dur="500" fill="hold"/>
                                        <p:tgtEl>
                                          <p:spTgt spid="18"/>
                                        </p:tgtEl>
                                        <p:attrNameLst>
                                          <p:attrName>ppt_h</p:attrName>
                                        </p:attrNameLst>
                                      </p:cBhvr>
                                      <p:tavLst>
                                        <p:tav tm="0">
                                          <p:val>
                                            <p:fltVal val="0"/>
                                          </p:val>
                                        </p:tav>
                                        <p:tav tm="100000">
                                          <p:val>
                                            <p:strVal val="#ppt_h"/>
                                          </p:val>
                                        </p:tav>
                                      </p:tavLst>
                                    </p:anim>
                                    <p:animEffect transition="in" filter="fade">
                                      <p:cBhvr>
                                        <p:cTn id="7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55976" y="274638"/>
            <a:ext cx="4330824" cy="1143000"/>
          </a:xfrm>
        </p:spPr>
        <p:txBody>
          <a:bodyPr>
            <a:noAutofit/>
          </a:bodyPr>
          <a:lstStyle/>
          <a:p>
            <a:r>
              <a:rPr lang="es-CO" sz="3600" dirty="0" smtClean="0"/>
              <a:t>Lo que ella hace por nosotros !</a:t>
            </a:r>
            <a:endParaRPr lang="es-CO" sz="3600" dirty="0"/>
          </a:p>
        </p:txBody>
      </p:sp>
      <p:sp>
        <p:nvSpPr>
          <p:cNvPr id="3" name="2 Marcador de contenido"/>
          <p:cNvSpPr>
            <a:spLocks noGrp="1"/>
          </p:cNvSpPr>
          <p:nvPr>
            <p:ph idx="1"/>
          </p:nvPr>
        </p:nvSpPr>
        <p:spPr>
          <a:xfrm>
            <a:off x="4139952" y="1600200"/>
            <a:ext cx="4546848" cy="5069160"/>
          </a:xfrm>
        </p:spPr>
        <p:txBody>
          <a:bodyPr>
            <a:normAutofit fontScale="92500" lnSpcReduction="20000"/>
          </a:bodyPr>
          <a:lstStyle/>
          <a:p>
            <a:pPr marL="0" indent="0" algn="just">
              <a:buNone/>
            </a:pPr>
            <a:r>
              <a:rPr lang="es-CO" dirty="0" smtClean="0"/>
              <a:t>La palabra de Dios nos entrega un sinnúmero de beneficios, nos da la salvación de una forma sencilla, nos entrega en nuestras manos el mas valioso mensaje de amor de Dios, la biblia, la Palabra de Dios nos entrega la vida y el mapa que traza el camino para llegar de nuevo a nuestro creador.</a:t>
            </a:r>
            <a:endParaRPr lang="es-CO" dirty="0"/>
          </a:p>
        </p:txBody>
      </p:sp>
      <p:sp>
        <p:nvSpPr>
          <p:cNvPr id="4" name="3 CuadroTexto"/>
          <p:cNvSpPr txBox="1"/>
          <p:nvPr/>
        </p:nvSpPr>
        <p:spPr>
          <a:xfrm>
            <a:off x="395536" y="1065510"/>
            <a:ext cx="345638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Juan 17:17 </a:t>
            </a:r>
            <a:r>
              <a:rPr lang="es-CO" dirty="0" smtClean="0"/>
              <a:t>«</a:t>
            </a:r>
            <a:r>
              <a:rPr lang="es-CO" b="1" u="sng" dirty="0">
                <a:solidFill>
                  <a:srgbClr val="C00000"/>
                </a:solidFill>
              </a:rPr>
              <a:t>Santifícalos</a:t>
            </a:r>
            <a:r>
              <a:rPr lang="es-CO" dirty="0"/>
              <a:t> en tu verdad; </a:t>
            </a:r>
            <a:r>
              <a:rPr lang="es-CO" b="1" u="sng" dirty="0">
                <a:solidFill>
                  <a:srgbClr val="C00000"/>
                </a:solidFill>
              </a:rPr>
              <a:t>tu palabra es verdad</a:t>
            </a:r>
            <a:r>
              <a:rPr lang="es-CO" dirty="0"/>
              <a:t>.</a:t>
            </a:r>
            <a:r>
              <a:rPr lang="es-CO" dirty="0" smtClean="0"/>
              <a:t>»</a:t>
            </a:r>
            <a:endParaRPr lang="es-CO" dirty="0"/>
          </a:p>
        </p:txBody>
      </p:sp>
      <p:sp>
        <p:nvSpPr>
          <p:cNvPr id="5" name="4 CuadroTexto"/>
          <p:cNvSpPr txBox="1"/>
          <p:nvPr/>
        </p:nvSpPr>
        <p:spPr>
          <a:xfrm>
            <a:off x="395536" y="1759456"/>
            <a:ext cx="3456384"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Santiago 1:21 </a:t>
            </a:r>
            <a:r>
              <a:rPr lang="es-CO" dirty="0" smtClean="0"/>
              <a:t>«</a:t>
            </a:r>
            <a:r>
              <a:rPr lang="es-CO" dirty="0"/>
              <a:t>Por lo cual, desechando toda inmundicia y abundancia de malicia, recibid con mansedumbre </a:t>
            </a:r>
            <a:r>
              <a:rPr lang="es-CO" b="1" u="sng" dirty="0">
                <a:solidFill>
                  <a:srgbClr val="C00000"/>
                </a:solidFill>
              </a:rPr>
              <a:t>la palabra implantada</a:t>
            </a:r>
            <a:r>
              <a:rPr lang="es-CO" dirty="0"/>
              <a:t>, la cual puede </a:t>
            </a:r>
            <a:r>
              <a:rPr lang="es-CO" b="1" u="sng" dirty="0">
                <a:solidFill>
                  <a:srgbClr val="C00000"/>
                </a:solidFill>
              </a:rPr>
              <a:t>salvar</a:t>
            </a:r>
            <a:r>
              <a:rPr lang="es-CO" dirty="0"/>
              <a:t> vuestras almas.</a:t>
            </a:r>
            <a:r>
              <a:rPr lang="es-CO" dirty="0" smtClean="0"/>
              <a:t>»</a:t>
            </a:r>
            <a:endParaRPr lang="es-CO" dirty="0"/>
          </a:p>
        </p:txBody>
      </p:sp>
      <p:sp>
        <p:nvSpPr>
          <p:cNvPr id="6" name="5 CuadroTexto"/>
          <p:cNvSpPr txBox="1"/>
          <p:nvPr/>
        </p:nvSpPr>
        <p:spPr>
          <a:xfrm>
            <a:off x="395536" y="3631664"/>
            <a:ext cx="3456384"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Salmos 17:7 </a:t>
            </a:r>
            <a:r>
              <a:rPr lang="es-CO" dirty="0" smtClean="0"/>
              <a:t>«</a:t>
            </a:r>
            <a:r>
              <a:rPr lang="es-CO" dirty="0"/>
              <a:t>La </a:t>
            </a:r>
            <a:r>
              <a:rPr lang="es-CO" b="1" u="sng" dirty="0">
                <a:solidFill>
                  <a:srgbClr val="C00000"/>
                </a:solidFill>
              </a:rPr>
              <a:t>ley de Jehová</a:t>
            </a:r>
            <a:r>
              <a:rPr lang="es-CO" dirty="0"/>
              <a:t> es </a:t>
            </a:r>
            <a:r>
              <a:rPr lang="es-CO" b="1" u="sng" dirty="0">
                <a:solidFill>
                  <a:srgbClr val="C00000"/>
                </a:solidFill>
              </a:rPr>
              <a:t>perfecta</a:t>
            </a:r>
            <a:r>
              <a:rPr lang="es-CO" dirty="0"/>
              <a:t>, que </a:t>
            </a:r>
            <a:r>
              <a:rPr lang="es-CO" b="1" u="sng" dirty="0">
                <a:solidFill>
                  <a:srgbClr val="C00000"/>
                </a:solidFill>
              </a:rPr>
              <a:t>convierte</a:t>
            </a:r>
            <a:r>
              <a:rPr lang="es-CO" dirty="0"/>
              <a:t> el alma; </a:t>
            </a:r>
            <a:r>
              <a:rPr lang="es-CO" b="1" u="sng" dirty="0">
                <a:solidFill>
                  <a:srgbClr val="C00000"/>
                </a:solidFill>
              </a:rPr>
              <a:t>El testimonio de Jehová</a:t>
            </a:r>
            <a:r>
              <a:rPr lang="es-CO" dirty="0"/>
              <a:t> es </a:t>
            </a:r>
            <a:r>
              <a:rPr lang="es-CO" b="1" u="sng" dirty="0">
                <a:solidFill>
                  <a:srgbClr val="C00000"/>
                </a:solidFill>
              </a:rPr>
              <a:t>fiel</a:t>
            </a:r>
            <a:r>
              <a:rPr lang="es-CO" dirty="0"/>
              <a:t>, que </a:t>
            </a:r>
            <a:r>
              <a:rPr lang="es-CO" b="1" u="sng" dirty="0">
                <a:solidFill>
                  <a:srgbClr val="C00000"/>
                </a:solidFill>
              </a:rPr>
              <a:t>hace</a:t>
            </a:r>
            <a:r>
              <a:rPr lang="es-CO" dirty="0"/>
              <a:t> sabio al sencillo.</a:t>
            </a:r>
          </a:p>
          <a:p>
            <a:pPr algn="just"/>
            <a:r>
              <a:rPr lang="es-CO" dirty="0" smtClean="0"/>
              <a:t>»</a:t>
            </a:r>
            <a:endParaRPr lang="es-CO" dirty="0"/>
          </a:p>
        </p:txBody>
      </p:sp>
      <p:sp>
        <p:nvSpPr>
          <p:cNvPr id="7" name="6 CuadroTexto"/>
          <p:cNvSpPr txBox="1"/>
          <p:nvPr/>
        </p:nvSpPr>
        <p:spPr>
          <a:xfrm>
            <a:off x="395536" y="5241974"/>
            <a:ext cx="345638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Hechos 11:14 </a:t>
            </a:r>
            <a:r>
              <a:rPr lang="es-CO" dirty="0" smtClean="0"/>
              <a:t>«</a:t>
            </a:r>
            <a:r>
              <a:rPr lang="es-CO" dirty="0"/>
              <a:t>él te </a:t>
            </a:r>
            <a:r>
              <a:rPr lang="es-CO" b="1" u="sng" dirty="0">
                <a:solidFill>
                  <a:srgbClr val="C00000"/>
                </a:solidFill>
              </a:rPr>
              <a:t>hablará palabras</a:t>
            </a:r>
            <a:r>
              <a:rPr lang="es-CO" dirty="0"/>
              <a:t> por las cuales serás </a:t>
            </a:r>
            <a:r>
              <a:rPr lang="es-CO" b="1" u="sng" dirty="0">
                <a:solidFill>
                  <a:srgbClr val="C00000"/>
                </a:solidFill>
              </a:rPr>
              <a:t>salvo tú, y toda tu casa</a:t>
            </a:r>
            <a:r>
              <a:rPr lang="es-CO" b="1" u="sng" dirty="0" smtClean="0">
                <a:solidFill>
                  <a:srgbClr val="C00000"/>
                </a:solidFill>
              </a:rPr>
              <a:t>.</a:t>
            </a:r>
            <a:r>
              <a:rPr lang="es-CO" dirty="0" smtClean="0"/>
              <a:t>»</a:t>
            </a:r>
            <a:endParaRPr lang="es-CO" dirty="0"/>
          </a:p>
        </p:txBody>
      </p:sp>
      <p:cxnSp>
        <p:nvCxnSpPr>
          <p:cNvPr id="14" name="13 Conector angular"/>
          <p:cNvCxnSpPr>
            <a:stCxn id="2" idx="1"/>
            <a:endCxn id="4" idx="3"/>
          </p:cNvCxnSpPr>
          <p:nvPr/>
        </p:nvCxnSpPr>
        <p:spPr>
          <a:xfrm rot="10800000" flipV="1">
            <a:off x="3851920" y="846138"/>
            <a:ext cx="504056" cy="542538"/>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6" name="15 Conector angular"/>
          <p:cNvCxnSpPr>
            <a:stCxn id="2" idx="1"/>
            <a:endCxn id="5" idx="3"/>
          </p:cNvCxnSpPr>
          <p:nvPr/>
        </p:nvCxnSpPr>
        <p:spPr>
          <a:xfrm rot="10800000" flipV="1">
            <a:off x="3851920" y="846137"/>
            <a:ext cx="504056" cy="1790481"/>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18" name="17 Conector angular"/>
          <p:cNvCxnSpPr>
            <a:stCxn id="2" idx="1"/>
            <a:endCxn id="6" idx="3"/>
          </p:cNvCxnSpPr>
          <p:nvPr/>
        </p:nvCxnSpPr>
        <p:spPr>
          <a:xfrm rot="10800000" flipV="1">
            <a:off x="3851920" y="846138"/>
            <a:ext cx="504056" cy="3524190"/>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cxnSp>
        <p:nvCxnSpPr>
          <p:cNvPr id="20" name="19 Conector angular"/>
          <p:cNvCxnSpPr>
            <a:stCxn id="2" idx="1"/>
            <a:endCxn id="7" idx="3"/>
          </p:cNvCxnSpPr>
          <p:nvPr/>
        </p:nvCxnSpPr>
        <p:spPr>
          <a:xfrm rot="10800000" flipV="1">
            <a:off x="3851920" y="846137"/>
            <a:ext cx="504056" cy="4857501"/>
          </a:xfrm>
          <a:prstGeom prst="bentConnector3">
            <a:avLst/>
          </a:prstGeom>
          <a:ln>
            <a:solidFill>
              <a:srgbClr val="0000FF"/>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1556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Effect transition="in" filter="fade">
                                      <p:cBhvr>
                                        <p:cTn id="57" dur="500"/>
                                        <p:tgtEl>
                                          <p:spTgt spid="6"/>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Fuimos limpiados por…</a:t>
            </a:r>
            <a:endParaRPr lang="es-CO" dirty="0"/>
          </a:p>
        </p:txBody>
      </p:sp>
      <p:sp>
        <p:nvSpPr>
          <p:cNvPr id="3" name="2 Marcador de contenido"/>
          <p:cNvSpPr>
            <a:spLocks noGrp="1"/>
          </p:cNvSpPr>
          <p:nvPr>
            <p:ph idx="1"/>
          </p:nvPr>
        </p:nvSpPr>
        <p:spPr/>
        <p:txBody>
          <a:bodyPr/>
          <a:lstStyle/>
          <a:p>
            <a:pPr marL="0" indent="0" algn="just">
              <a:buNone/>
            </a:pPr>
            <a:r>
              <a:rPr lang="es-CO" b="1" dirty="0" smtClean="0">
                <a:solidFill>
                  <a:srgbClr val="0000FF"/>
                </a:solidFill>
                <a:effectLst>
                  <a:outerShdw blurRad="38100" dist="38100" dir="2700000" algn="tl">
                    <a:srgbClr val="000000">
                      <a:alpha val="43137"/>
                    </a:srgbClr>
                  </a:outerShdw>
                </a:effectLst>
              </a:rPr>
              <a:t>Juan 15:3 </a:t>
            </a:r>
            <a:r>
              <a:rPr lang="es-CO" dirty="0" smtClean="0"/>
              <a:t>«</a:t>
            </a:r>
            <a:r>
              <a:rPr lang="es-CO" i="1" dirty="0" smtClean="0">
                <a:solidFill>
                  <a:srgbClr val="C00000"/>
                </a:solidFill>
              </a:rPr>
              <a:t>Ya vosotros estáis </a:t>
            </a:r>
            <a:r>
              <a:rPr lang="es-CO" b="1" i="1" u="sng" dirty="0" smtClean="0">
                <a:solidFill>
                  <a:srgbClr val="C00000"/>
                </a:solidFill>
              </a:rPr>
              <a:t>limpios</a:t>
            </a:r>
            <a:r>
              <a:rPr lang="es-CO" i="1" dirty="0" smtClean="0">
                <a:solidFill>
                  <a:srgbClr val="C00000"/>
                </a:solidFill>
              </a:rPr>
              <a:t> por la </a:t>
            </a:r>
            <a:r>
              <a:rPr lang="es-CO" b="1" i="1" u="sng" dirty="0" smtClean="0">
                <a:solidFill>
                  <a:srgbClr val="C00000"/>
                </a:solidFill>
              </a:rPr>
              <a:t>palabra</a:t>
            </a:r>
            <a:r>
              <a:rPr lang="es-CO" i="1" dirty="0" smtClean="0">
                <a:solidFill>
                  <a:srgbClr val="C00000"/>
                </a:solidFill>
              </a:rPr>
              <a:t> que os he hablado.</a:t>
            </a:r>
            <a:r>
              <a:rPr lang="es-CO" dirty="0" smtClean="0"/>
              <a:t>» La palabra de Dios nos enseña la forma correcta para que nuestros pecados sean borrados, para que nuestras almas estén sin mancha delante de Dios, sino obedecemos esa palabra que ha sido dada por Dios, ¿Cómo vamos a limpiar o enmendar nuestras faltas delante de el?</a:t>
            </a:r>
            <a:endParaRPr lang="es-CO" dirty="0"/>
          </a:p>
        </p:txBody>
      </p:sp>
    </p:spTree>
    <p:extLst>
      <p:ext uri="{BB962C8B-B14F-4D97-AF65-F5344CB8AC3E}">
        <p14:creationId xmlns:p14="http://schemas.microsoft.com/office/powerpoint/2010/main" val="352966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1737</Words>
  <Application>Microsoft Office PowerPoint</Application>
  <PresentationFormat>Presentación en pantalla (4:3)</PresentationFormat>
  <Paragraphs>56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La Palabra de DIOS</vt:lpstr>
      <vt:lpstr>Introducción.</vt:lpstr>
      <vt:lpstr>Inspiración Divina !</vt:lpstr>
      <vt:lpstr>Inspiración Divina !</vt:lpstr>
      <vt:lpstr>Advertencias !</vt:lpstr>
      <vt:lpstr>Tiene Poder !</vt:lpstr>
      <vt:lpstr>¿Como es?</vt:lpstr>
      <vt:lpstr>Lo que ella hace por nosotros !</vt:lpstr>
      <vt:lpstr>Fuimos limpiados por…</vt:lpstr>
      <vt:lpstr>Nacer de Nuevo…</vt:lpstr>
      <vt:lpstr>Actitud incorrecta !</vt:lpstr>
      <vt:lpstr>Responsabilidades !</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Palabra de DIOS</dc:title>
  <dc:creator>Felipe</dc:creator>
  <cp:lastModifiedBy>Felipe</cp:lastModifiedBy>
  <cp:revision>25</cp:revision>
  <dcterms:created xsi:type="dcterms:W3CDTF">2012-12-26T10:05:32Z</dcterms:created>
  <dcterms:modified xsi:type="dcterms:W3CDTF">2012-12-26T11:55:59Z</dcterms:modified>
</cp:coreProperties>
</file>