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6F1E3-40E2-4D61-ADE5-23F15B678616}" type="doc">
      <dgm:prSet loTypeId="urn:microsoft.com/office/officeart/2005/8/layout/arrow2" loCatId="process" qsTypeId="urn:microsoft.com/office/officeart/2005/8/quickstyle/3d1" qsCatId="3D" csTypeId="urn:microsoft.com/office/officeart/2005/8/colors/colorful1" csCatId="colorful" phldr="1"/>
      <dgm:spPr/>
    </dgm:pt>
    <dgm:pt modelId="{975AD20B-1A39-42B8-B9EA-99A967D34115}">
      <dgm:prSet phldrT="[Texto]"/>
      <dgm:spPr/>
      <dgm:t>
        <a:bodyPr/>
        <a:lstStyle/>
        <a:p>
          <a:r>
            <a:rPr lang="es-CO" dirty="0" smtClean="0"/>
            <a:t>A los Padres</a:t>
          </a:r>
          <a:endParaRPr lang="es-CO" dirty="0"/>
        </a:p>
      </dgm:t>
    </dgm:pt>
    <dgm:pt modelId="{42FEB096-3348-4C73-B995-6A6C1619FF12}" type="parTrans" cxnId="{8B6C9A5B-3DBD-4615-A4D8-C096DFE95CD6}">
      <dgm:prSet/>
      <dgm:spPr/>
      <dgm:t>
        <a:bodyPr/>
        <a:lstStyle/>
        <a:p>
          <a:endParaRPr lang="es-CO"/>
        </a:p>
      </dgm:t>
    </dgm:pt>
    <dgm:pt modelId="{FD751B55-AD36-4FDB-B0A7-4351492CA18D}" type="sibTrans" cxnId="{8B6C9A5B-3DBD-4615-A4D8-C096DFE95CD6}">
      <dgm:prSet/>
      <dgm:spPr/>
      <dgm:t>
        <a:bodyPr/>
        <a:lstStyle/>
        <a:p>
          <a:endParaRPr lang="es-CO"/>
        </a:p>
      </dgm:t>
    </dgm:pt>
    <dgm:pt modelId="{4402395E-CC35-4A95-BDAB-0148685A1526}">
      <dgm:prSet phldrT="[Texto]"/>
      <dgm:spPr/>
      <dgm:t>
        <a:bodyPr/>
        <a:lstStyle/>
        <a:p>
          <a:r>
            <a:rPr lang="es-CO" dirty="0" smtClean="0"/>
            <a:t>Un Pueblo</a:t>
          </a:r>
          <a:endParaRPr lang="es-CO" dirty="0"/>
        </a:p>
      </dgm:t>
    </dgm:pt>
    <dgm:pt modelId="{EBA336AC-F32D-42F1-BA83-E715FE0E6B55}" type="parTrans" cxnId="{FC0578D5-8F94-43D5-B6AB-97CE3B67DF5A}">
      <dgm:prSet/>
      <dgm:spPr/>
      <dgm:t>
        <a:bodyPr/>
        <a:lstStyle/>
        <a:p>
          <a:endParaRPr lang="es-CO"/>
        </a:p>
      </dgm:t>
    </dgm:pt>
    <dgm:pt modelId="{82E864CF-84C2-4DB7-8D43-04F37D7A5E2C}" type="sibTrans" cxnId="{FC0578D5-8F94-43D5-B6AB-97CE3B67DF5A}">
      <dgm:prSet/>
      <dgm:spPr/>
      <dgm:t>
        <a:bodyPr/>
        <a:lstStyle/>
        <a:p>
          <a:endParaRPr lang="es-CO"/>
        </a:p>
      </dgm:t>
    </dgm:pt>
    <dgm:pt modelId="{2EEDFD16-34C9-463F-AD55-5436619B9016}">
      <dgm:prSet phldrT="[Texto]"/>
      <dgm:spPr/>
      <dgm:t>
        <a:bodyPr/>
        <a:lstStyle/>
        <a:p>
          <a:r>
            <a:rPr lang="es-CO" dirty="0" smtClean="0"/>
            <a:t>El Mundo entero</a:t>
          </a:r>
          <a:endParaRPr lang="es-CO" dirty="0"/>
        </a:p>
      </dgm:t>
    </dgm:pt>
    <dgm:pt modelId="{14B4CC69-53B5-4203-A94F-E392E4090285}" type="parTrans" cxnId="{CAAFE029-54A1-4F0A-AEEB-E5AF2F243EDE}">
      <dgm:prSet/>
      <dgm:spPr/>
      <dgm:t>
        <a:bodyPr/>
        <a:lstStyle/>
        <a:p>
          <a:endParaRPr lang="es-CO"/>
        </a:p>
      </dgm:t>
    </dgm:pt>
    <dgm:pt modelId="{2327A4F8-58A8-495C-90AB-0C3471E4C001}" type="sibTrans" cxnId="{CAAFE029-54A1-4F0A-AEEB-E5AF2F243EDE}">
      <dgm:prSet/>
      <dgm:spPr/>
      <dgm:t>
        <a:bodyPr/>
        <a:lstStyle/>
        <a:p>
          <a:endParaRPr lang="es-CO"/>
        </a:p>
      </dgm:t>
    </dgm:pt>
    <dgm:pt modelId="{96E9F665-0A7C-43FA-BDD7-DDCB706800F9}" type="pres">
      <dgm:prSet presAssocID="{5A46F1E3-40E2-4D61-ADE5-23F15B678616}" presName="arrowDiagram" presStyleCnt="0">
        <dgm:presLayoutVars>
          <dgm:chMax val="5"/>
          <dgm:dir/>
          <dgm:resizeHandles val="exact"/>
        </dgm:presLayoutVars>
      </dgm:prSet>
      <dgm:spPr/>
    </dgm:pt>
    <dgm:pt modelId="{71C1353E-2B10-4BF3-BF93-A886777E0CF7}" type="pres">
      <dgm:prSet presAssocID="{5A46F1E3-40E2-4D61-ADE5-23F15B678616}" presName="arrow" presStyleLbl="bgShp" presStyleIdx="0" presStyleCnt="1"/>
      <dgm:spPr/>
    </dgm:pt>
    <dgm:pt modelId="{612736DE-9371-4192-9AB8-3E7BF00FBD7D}" type="pres">
      <dgm:prSet presAssocID="{5A46F1E3-40E2-4D61-ADE5-23F15B678616}" presName="arrowDiagram3" presStyleCnt="0"/>
      <dgm:spPr/>
    </dgm:pt>
    <dgm:pt modelId="{B8E89FC1-B61B-4E1B-90E6-7021E6F9E866}" type="pres">
      <dgm:prSet presAssocID="{975AD20B-1A39-42B8-B9EA-99A967D34115}" presName="bullet3a" presStyleLbl="node1" presStyleIdx="0" presStyleCnt="3"/>
      <dgm:spPr/>
    </dgm:pt>
    <dgm:pt modelId="{96FDF9DF-D52E-48A4-8535-BC8A78A298D7}" type="pres">
      <dgm:prSet presAssocID="{975AD20B-1A39-42B8-B9EA-99A967D34115}" presName="textBox3a" presStyleLbl="revTx" presStyleIdx="0" presStyleCnt="3">
        <dgm:presLayoutVars>
          <dgm:bulletEnabled val="1"/>
        </dgm:presLayoutVars>
      </dgm:prSet>
      <dgm:spPr/>
    </dgm:pt>
    <dgm:pt modelId="{4F35E9AC-CB31-4AC6-B962-9AE2A67198D2}" type="pres">
      <dgm:prSet presAssocID="{4402395E-CC35-4A95-BDAB-0148685A1526}" presName="bullet3b" presStyleLbl="node1" presStyleIdx="1" presStyleCnt="3"/>
      <dgm:spPr/>
    </dgm:pt>
    <dgm:pt modelId="{D47442F2-E1A9-4234-A4B6-5E03625B3989}" type="pres">
      <dgm:prSet presAssocID="{4402395E-CC35-4A95-BDAB-0148685A1526}" presName="textBox3b" presStyleLbl="revTx" presStyleIdx="1" presStyleCnt="3">
        <dgm:presLayoutVars>
          <dgm:bulletEnabled val="1"/>
        </dgm:presLayoutVars>
      </dgm:prSet>
      <dgm:spPr/>
    </dgm:pt>
    <dgm:pt modelId="{81315563-592D-4C98-8B8E-3B4EABF6E0A2}" type="pres">
      <dgm:prSet presAssocID="{2EEDFD16-34C9-463F-AD55-5436619B9016}" presName="bullet3c" presStyleLbl="node1" presStyleIdx="2" presStyleCnt="3"/>
      <dgm:spPr/>
    </dgm:pt>
    <dgm:pt modelId="{2FEDF601-C0D0-436B-8E5B-81A3575DE7D6}" type="pres">
      <dgm:prSet presAssocID="{2EEDFD16-34C9-463F-AD55-5436619B9016}" presName="textBox3c" presStyleLbl="revTx" presStyleIdx="2" presStyleCnt="3">
        <dgm:presLayoutVars>
          <dgm:bulletEnabled val="1"/>
        </dgm:presLayoutVars>
      </dgm:prSet>
      <dgm:spPr/>
    </dgm:pt>
  </dgm:ptLst>
  <dgm:cxnLst>
    <dgm:cxn modelId="{B36BB85B-965A-4A6F-B4BF-5E9E49793180}" type="presOf" srcId="{975AD20B-1A39-42B8-B9EA-99A967D34115}" destId="{96FDF9DF-D52E-48A4-8535-BC8A78A298D7}" srcOrd="0" destOrd="0" presId="urn:microsoft.com/office/officeart/2005/8/layout/arrow2"/>
    <dgm:cxn modelId="{731CD0A9-5AD5-4A27-B728-8E7BCAC66E07}" type="presOf" srcId="{5A46F1E3-40E2-4D61-ADE5-23F15B678616}" destId="{96E9F665-0A7C-43FA-BDD7-DDCB706800F9}" srcOrd="0" destOrd="0" presId="urn:microsoft.com/office/officeart/2005/8/layout/arrow2"/>
    <dgm:cxn modelId="{8B6C9A5B-3DBD-4615-A4D8-C096DFE95CD6}" srcId="{5A46F1E3-40E2-4D61-ADE5-23F15B678616}" destId="{975AD20B-1A39-42B8-B9EA-99A967D34115}" srcOrd="0" destOrd="0" parTransId="{42FEB096-3348-4C73-B995-6A6C1619FF12}" sibTransId="{FD751B55-AD36-4FDB-B0A7-4351492CA18D}"/>
    <dgm:cxn modelId="{FC0578D5-8F94-43D5-B6AB-97CE3B67DF5A}" srcId="{5A46F1E3-40E2-4D61-ADE5-23F15B678616}" destId="{4402395E-CC35-4A95-BDAB-0148685A1526}" srcOrd="1" destOrd="0" parTransId="{EBA336AC-F32D-42F1-BA83-E715FE0E6B55}" sibTransId="{82E864CF-84C2-4DB7-8D43-04F37D7A5E2C}"/>
    <dgm:cxn modelId="{2C20D5C0-7A6E-4A4A-9E3B-2910FE1DC129}" type="presOf" srcId="{2EEDFD16-34C9-463F-AD55-5436619B9016}" destId="{2FEDF601-C0D0-436B-8E5B-81A3575DE7D6}" srcOrd="0" destOrd="0" presId="urn:microsoft.com/office/officeart/2005/8/layout/arrow2"/>
    <dgm:cxn modelId="{FAFE5EA7-C596-4DDF-846E-ACDA93A74273}" type="presOf" srcId="{4402395E-CC35-4A95-BDAB-0148685A1526}" destId="{D47442F2-E1A9-4234-A4B6-5E03625B3989}" srcOrd="0" destOrd="0" presId="urn:microsoft.com/office/officeart/2005/8/layout/arrow2"/>
    <dgm:cxn modelId="{CAAFE029-54A1-4F0A-AEEB-E5AF2F243EDE}" srcId="{5A46F1E3-40E2-4D61-ADE5-23F15B678616}" destId="{2EEDFD16-34C9-463F-AD55-5436619B9016}" srcOrd="2" destOrd="0" parTransId="{14B4CC69-53B5-4203-A94F-E392E4090285}" sibTransId="{2327A4F8-58A8-495C-90AB-0C3471E4C001}"/>
    <dgm:cxn modelId="{444AF767-6366-46CD-A0DB-4506679736CB}" type="presParOf" srcId="{96E9F665-0A7C-43FA-BDD7-DDCB706800F9}" destId="{71C1353E-2B10-4BF3-BF93-A886777E0CF7}" srcOrd="0" destOrd="0" presId="urn:microsoft.com/office/officeart/2005/8/layout/arrow2"/>
    <dgm:cxn modelId="{099A0CB2-6E69-428E-BF73-FDBD0A95DFB6}" type="presParOf" srcId="{96E9F665-0A7C-43FA-BDD7-DDCB706800F9}" destId="{612736DE-9371-4192-9AB8-3E7BF00FBD7D}" srcOrd="1" destOrd="0" presId="urn:microsoft.com/office/officeart/2005/8/layout/arrow2"/>
    <dgm:cxn modelId="{2545EB1A-8DCE-47A3-80CD-792D03AF780D}" type="presParOf" srcId="{612736DE-9371-4192-9AB8-3E7BF00FBD7D}" destId="{B8E89FC1-B61B-4E1B-90E6-7021E6F9E866}" srcOrd="0" destOrd="0" presId="urn:microsoft.com/office/officeart/2005/8/layout/arrow2"/>
    <dgm:cxn modelId="{336C6805-20C6-4638-AAA6-E6D5F292DE33}" type="presParOf" srcId="{612736DE-9371-4192-9AB8-3E7BF00FBD7D}" destId="{96FDF9DF-D52E-48A4-8535-BC8A78A298D7}" srcOrd="1" destOrd="0" presId="urn:microsoft.com/office/officeart/2005/8/layout/arrow2"/>
    <dgm:cxn modelId="{F7154F8E-7013-4984-BA13-D46AABD04BBA}" type="presParOf" srcId="{612736DE-9371-4192-9AB8-3E7BF00FBD7D}" destId="{4F35E9AC-CB31-4AC6-B962-9AE2A67198D2}" srcOrd="2" destOrd="0" presId="urn:microsoft.com/office/officeart/2005/8/layout/arrow2"/>
    <dgm:cxn modelId="{083BA4D5-0A01-4CD8-A6DA-AE6D7371B2C4}" type="presParOf" srcId="{612736DE-9371-4192-9AB8-3E7BF00FBD7D}" destId="{D47442F2-E1A9-4234-A4B6-5E03625B3989}" srcOrd="3" destOrd="0" presId="urn:microsoft.com/office/officeart/2005/8/layout/arrow2"/>
    <dgm:cxn modelId="{ED330838-873C-4760-9ACD-504C2F02B17F}" type="presParOf" srcId="{612736DE-9371-4192-9AB8-3E7BF00FBD7D}" destId="{81315563-592D-4C98-8B8E-3B4EABF6E0A2}" srcOrd="4" destOrd="0" presId="urn:microsoft.com/office/officeart/2005/8/layout/arrow2"/>
    <dgm:cxn modelId="{F8042EEC-BC9A-4778-9FF8-4CEBD1C06453}" type="presParOf" srcId="{612736DE-9371-4192-9AB8-3E7BF00FBD7D}" destId="{2FEDF601-C0D0-436B-8E5B-81A3575DE7D6}" srcOrd="5"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C1353E-2B10-4BF3-BF93-A886777E0CF7}">
      <dsp:nvSpPr>
        <dsp:cNvPr id="0" name=""/>
        <dsp:cNvSpPr/>
      </dsp:nvSpPr>
      <dsp:spPr>
        <a:xfrm>
          <a:off x="93610" y="0"/>
          <a:ext cx="8525747" cy="5328591"/>
        </a:xfrm>
        <a:prstGeom prst="swooshArrow">
          <a:avLst>
            <a:gd name="adj1" fmla="val 25000"/>
            <a:gd name="adj2" fmla="val 25000"/>
          </a:avLst>
        </a:prstGeom>
        <a:gradFill rotWithShape="0">
          <a:gsLst>
            <a:gs pos="0">
              <a:schemeClr val="accent2">
                <a:tint val="40000"/>
                <a:hueOff val="0"/>
                <a:satOff val="0"/>
                <a:lumOff val="0"/>
                <a:alphaOff val="0"/>
                <a:shade val="51000"/>
                <a:satMod val="130000"/>
              </a:schemeClr>
            </a:gs>
            <a:gs pos="80000">
              <a:schemeClr val="accent2">
                <a:tint val="40000"/>
                <a:hueOff val="0"/>
                <a:satOff val="0"/>
                <a:lumOff val="0"/>
                <a:alphaOff val="0"/>
                <a:shade val="93000"/>
                <a:satMod val="130000"/>
              </a:schemeClr>
            </a:gs>
            <a:gs pos="100000">
              <a:schemeClr val="accent2">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B8E89FC1-B61B-4E1B-90E6-7021E6F9E866}">
      <dsp:nvSpPr>
        <dsp:cNvPr id="0" name=""/>
        <dsp:cNvSpPr/>
      </dsp:nvSpPr>
      <dsp:spPr>
        <a:xfrm>
          <a:off x="1176380" y="3677794"/>
          <a:ext cx="221669" cy="221669"/>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6FDF9DF-D52E-48A4-8535-BC8A78A298D7}">
      <dsp:nvSpPr>
        <dsp:cNvPr id="0" name=""/>
        <dsp:cNvSpPr/>
      </dsp:nvSpPr>
      <dsp:spPr>
        <a:xfrm>
          <a:off x="1287215" y="3788628"/>
          <a:ext cx="1986499" cy="1539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7458" tIns="0" rIns="0" bIns="0" numCol="1" spcCol="1270" anchor="t" anchorCtr="0">
          <a:noAutofit/>
        </a:bodyPr>
        <a:lstStyle/>
        <a:p>
          <a:pPr lvl="0" algn="l" defTabSz="2044700">
            <a:lnSpc>
              <a:spcPct val="90000"/>
            </a:lnSpc>
            <a:spcBef>
              <a:spcPct val="0"/>
            </a:spcBef>
            <a:spcAft>
              <a:spcPct val="35000"/>
            </a:spcAft>
          </a:pPr>
          <a:r>
            <a:rPr lang="es-CO" sz="4600" kern="1200" dirty="0" smtClean="0"/>
            <a:t>A los Padres</a:t>
          </a:r>
          <a:endParaRPr lang="es-CO" sz="4600" kern="1200" dirty="0"/>
        </a:p>
      </dsp:txBody>
      <dsp:txXfrm>
        <a:off x="1287215" y="3788628"/>
        <a:ext cx="1986499" cy="1539963"/>
      </dsp:txXfrm>
    </dsp:sp>
    <dsp:sp modelId="{4F35E9AC-CB31-4AC6-B962-9AE2A67198D2}">
      <dsp:nvSpPr>
        <dsp:cNvPr id="0" name=""/>
        <dsp:cNvSpPr/>
      </dsp:nvSpPr>
      <dsp:spPr>
        <a:xfrm>
          <a:off x="3133039" y="2229482"/>
          <a:ext cx="400710" cy="40071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47442F2-E1A9-4234-A4B6-5E03625B3989}">
      <dsp:nvSpPr>
        <dsp:cNvPr id="0" name=""/>
        <dsp:cNvSpPr/>
      </dsp:nvSpPr>
      <dsp:spPr>
        <a:xfrm>
          <a:off x="3333394" y="2429837"/>
          <a:ext cx="2046179" cy="28987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328" tIns="0" rIns="0" bIns="0" numCol="1" spcCol="1270" anchor="t" anchorCtr="0">
          <a:noAutofit/>
        </a:bodyPr>
        <a:lstStyle/>
        <a:p>
          <a:pPr lvl="0" algn="l" defTabSz="2044700">
            <a:lnSpc>
              <a:spcPct val="90000"/>
            </a:lnSpc>
            <a:spcBef>
              <a:spcPct val="0"/>
            </a:spcBef>
            <a:spcAft>
              <a:spcPct val="35000"/>
            </a:spcAft>
          </a:pPr>
          <a:r>
            <a:rPr lang="es-CO" sz="4600" kern="1200" dirty="0" smtClean="0"/>
            <a:t>Un Pueblo</a:t>
          </a:r>
          <a:endParaRPr lang="es-CO" sz="4600" kern="1200" dirty="0"/>
        </a:p>
      </dsp:txBody>
      <dsp:txXfrm>
        <a:off x="3333394" y="2429837"/>
        <a:ext cx="2046179" cy="2898754"/>
      </dsp:txXfrm>
    </dsp:sp>
    <dsp:sp modelId="{81315563-592D-4C98-8B8E-3B4EABF6E0A2}">
      <dsp:nvSpPr>
        <dsp:cNvPr id="0" name=""/>
        <dsp:cNvSpPr/>
      </dsp:nvSpPr>
      <dsp:spPr>
        <a:xfrm>
          <a:off x="5486145" y="1348133"/>
          <a:ext cx="554173" cy="554173"/>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FEDF601-C0D0-436B-8E5B-81A3575DE7D6}">
      <dsp:nvSpPr>
        <dsp:cNvPr id="0" name=""/>
        <dsp:cNvSpPr/>
      </dsp:nvSpPr>
      <dsp:spPr>
        <a:xfrm>
          <a:off x="5763232" y="1625220"/>
          <a:ext cx="2046179" cy="3703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3645" tIns="0" rIns="0" bIns="0" numCol="1" spcCol="1270" anchor="t" anchorCtr="0">
          <a:noAutofit/>
        </a:bodyPr>
        <a:lstStyle/>
        <a:p>
          <a:pPr lvl="0" algn="l" defTabSz="2044700">
            <a:lnSpc>
              <a:spcPct val="90000"/>
            </a:lnSpc>
            <a:spcBef>
              <a:spcPct val="0"/>
            </a:spcBef>
            <a:spcAft>
              <a:spcPct val="35000"/>
            </a:spcAft>
          </a:pPr>
          <a:r>
            <a:rPr lang="es-CO" sz="4600" kern="1200" dirty="0" smtClean="0"/>
            <a:t>El Mundo entero</a:t>
          </a:r>
          <a:endParaRPr lang="es-CO" sz="4600" kern="1200" dirty="0"/>
        </a:p>
      </dsp:txBody>
      <dsp:txXfrm>
        <a:off x="5763232" y="1625220"/>
        <a:ext cx="2046179" cy="3703371"/>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7160840" cy="1752600"/>
          </a:xfrm>
        </p:spPr>
        <p:txBody>
          <a:bodyPr/>
          <a:lstStyle>
            <a:lvl1pPr marL="0" indent="0" algn="r">
              <a:buNone/>
              <a:defRPr b="1">
                <a:solidFill>
                  <a:srgbClr val="0000FF"/>
                </a:solidFill>
                <a:latin typeface="Arial Black"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60726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556740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90571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1394593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13582659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CO" dirty="0"/>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3976278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4169182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3787158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10068481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406040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7994A8F-8E55-4BCC-B155-0EDF62F60F3C}" type="datetimeFigureOut">
              <a:rPr lang="es-CO" smtClean="0"/>
              <a:t>27/12/2012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3B118CA7-C4E2-43EB-9188-E850913E33E9}" type="slidenum">
              <a:rPr lang="es-CO" smtClean="0"/>
              <a:t>‹Nº›</a:t>
            </a:fld>
            <a:endParaRPr lang="es-CO"/>
          </a:p>
        </p:txBody>
      </p:sp>
    </p:spTree>
    <p:extLst>
      <p:ext uri="{BB962C8B-B14F-4D97-AF65-F5344CB8AC3E}">
        <p14:creationId xmlns:p14="http://schemas.microsoft.com/office/powerpoint/2010/main" val="322891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smtClean="0"/>
              <a:t>Haga clic para modificar el estilo de título del patrón</a:t>
            </a:r>
            <a:endParaRPr lang="es-CO" dirty="0"/>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994A8F-8E55-4BCC-B155-0EDF62F60F3C}" type="datetimeFigureOut">
              <a:rPr lang="es-CO" smtClean="0"/>
              <a:t>27/12/2012</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18CA7-C4E2-43EB-9188-E850913E33E9}" type="slidenum">
              <a:rPr lang="es-CO" smtClean="0"/>
              <a:t>‹Nº›</a:t>
            </a:fld>
            <a:endParaRPr lang="es-CO"/>
          </a:p>
        </p:txBody>
      </p:sp>
    </p:spTree>
    <p:extLst>
      <p:ext uri="{BB962C8B-B14F-4D97-AF65-F5344CB8AC3E}">
        <p14:creationId xmlns:p14="http://schemas.microsoft.com/office/powerpoint/2010/main" val="1769208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spcBef>
          <a:spcPct val="0"/>
        </a:spcBef>
        <a:buNone/>
        <a:defRPr sz="4400" b="1" kern="1200">
          <a:solidFill>
            <a:srgbClr val="C00000"/>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hyperlink" Target="http://aquiconfelipetorres.jimdo.com/"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CO" sz="8000" dirty="0" smtClean="0"/>
              <a:t>Los PACTOS</a:t>
            </a:r>
            <a:endParaRPr lang="es-CO" sz="8000" dirty="0"/>
          </a:p>
        </p:txBody>
      </p:sp>
      <p:sp>
        <p:nvSpPr>
          <p:cNvPr id="3" name="2 Subtítulo"/>
          <p:cNvSpPr>
            <a:spLocks noGrp="1"/>
          </p:cNvSpPr>
          <p:nvPr>
            <p:ph type="subTitle" idx="1"/>
          </p:nvPr>
        </p:nvSpPr>
        <p:spPr>
          <a:xfrm>
            <a:off x="1371600" y="3356992"/>
            <a:ext cx="7160840" cy="1752600"/>
          </a:xfrm>
        </p:spPr>
        <p:txBody>
          <a:bodyPr/>
          <a:lstStyle/>
          <a:p>
            <a:r>
              <a:rPr lang="es-CO" dirty="0" smtClean="0"/>
              <a:t>Escudriñando las Escrituras</a:t>
            </a:r>
            <a:endParaRPr lang="es-CO" dirty="0"/>
          </a:p>
        </p:txBody>
      </p:sp>
    </p:spTree>
    <p:extLst>
      <p:ext uri="{BB962C8B-B14F-4D97-AF65-F5344CB8AC3E}">
        <p14:creationId xmlns:p14="http://schemas.microsoft.com/office/powerpoint/2010/main" val="2623668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rmAutofit/>
          </a:bodyPr>
          <a:lstStyle/>
          <a:p>
            <a:r>
              <a:rPr lang="es-CO" dirty="0" smtClean="0"/>
              <a:t>Hebreos 9:11-14</a:t>
            </a:r>
            <a:endParaRPr lang="es-CO" dirty="0"/>
          </a:p>
        </p:txBody>
      </p:sp>
      <p:sp>
        <p:nvSpPr>
          <p:cNvPr id="3" name="2 Marcador de contenido"/>
          <p:cNvSpPr>
            <a:spLocks noGrp="1"/>
          </p:cNvSpPr>
          <p:nvPr>
            <p:ph idx="1"/>
          </p:nvPr>
        </p:nvSpPr>
        <p:spPr>
          <a:xfrm>
            <a:off x="251520" y="908720"/>
            <a:ext cx="8640960" cy="5760640"/>
          </a:xfrm>
        </p:spPr>
        <p:txBody>
          <a:bodyPr>
            <a:normAutofit fontScale="77500" lnSpcReduction="20000"/>
          </a:bodyPr>
          <a:lstStyle/>
          <a:p>
            <a:pPr marL="0" indent="0" algn="just">
              <a:buNone/>
            </a:pPr>
            <a:r>
              <a:rPr lang="es-CO" dirty="0"/>
              <a:t>«</a:t>
            </a:r>
            <a:r>
              <a:rPr lang="es-CO" i="1" dirty="0">
                <a:solidFill>
                  <a:srgbClr val="C00000"/>
                </a:solidFill>
              </a:rPr>
              <a:t>11 </a:t>
            </a:r>
            <a:r>
              <a:rPr lang="es-CO" b="1" i="1" u="sng" dirty="0">
                <a:solidFill>
                  <a:srgbClr val="0000FF"/>
                </a:solidFill>
              </a:rPr>
              <a:t>Pero estando ya presente Cristo</a:t>
            </a:r>
            <a:r>
              <a:rPr lang="es-CO" i="1" dirty="0">
                <a:solidFill>
                  <a:srgbClr val="C00000"/>
                </a:solidFill>
              </a:rPr>
              <a:t>, </a:t>
            </a:r>
            <a:r>
              <a:rPr lang="es-CO" i="1" u="sng" dirty="0">
                <a:solidFill>
                  <a:srgbClr val="C00000"/>
                </a:solidFill>
              </a:rPr>
              <a:t>sumo sacerdote de los bienes venideros</a:t>
            </a:r>
            <a:r>
              <a:rPr lang="es-CO" i="1" dirty="0">
                <a:solidFill>
                  <a:srgbClr val="C00000"/>
                </a:solidFill>
              </a:rPr>
              <a:t>, por el más amplio y más perfecto tabernáculo, no hecho de manos, es decir, no de esta creación, </a:t>
            </a:r>
            <a:r>
              <a:rPr lang="es-CO" i="1" dirty="0" smtClean="0">
                <a:solidFill>
                  <a:srgbClr val="C00000"/>
                </a:solidFill>
              </a:rPr>
              <a:t>12 </a:t>
            </a:r>
            <a:r>
              <a:rPr lang="es-CO" i="1" u="sng" dirty="0">
                <a:solidFill>
                  <a:srgbClr val="C00000"/>
                </a:solidFill>
              </a:rPr>
              <a:t>y no por sangre de machos cabríos ni de becerros</a:t>
            </a:r>
            <a:r>
              <a:rPr lang="es-CO" i="1" dirty="0">
                <a:solidFill>
                  <a:srgbClr val="C00000"/>
                </a:solidFill>
              </a:rPr>
              <a:t>, </a:t>
            </a:r>
            <a:r>
              <a:rPr lang="es-CO" b="1" i="1" u="sng" dirty="0">
                <a:solidFill>
                  <a:srgbClr val="0000FF"/>
                </a:solidFill>
              </a:rPr>
              <a:t>sino por su propia sangre</a:t>
            </a:r>
            <a:r>
              <a:rPr lang="es-CO" i="1" dirty="0">
                <a:solidFill>
                  <a:srgbClr val="C00000"/>
                </a:solidFill>
              </a:rPr>
              <a:t>, entró una vez para siempre en el Lugar Santísimo, habiendo obtenido eterna redención. </a:t>
            </a:r>
            <a:r>
              <a:rPr lang="es-CO" i="1" dirty="0" smtClean="0">
                <a:solidFill>
                  <a:srgbClr val="C00000"/>
                </a:solidFill>
              </a:rPr>
              <a:t>13 </a:t>
            </a:r>
            <a:r>
              <a:rPr lang="es-CO" b="1" i="1" u="sng" dirty="0">
                <a:solidFill>
                  <a:srgbClr val="C00000"/>
                </a:solidFill>
              </a:rPr>
              <a:t>Porque si la sangre de los toros y de los machos cabríos, y las cenizas de la becerra rociadas a los inmundos, santifican para la purificación de la carne</a:t>
            </a:r>
            <a:r>
              <a:rPr lang="es-CO" i="1" dirty="0">
                <a:solidFill>
                  <a:srgbClr val="C00000"/>
                </a:solidFill>
              </a:rPr>
              <a:t>, </a:t>
            </a:r>
            <a:r>
              <a:rPr lang="es-CO" i="1" dirty="0" smtClean="0">
                <a:solidFill>
                  <a:srgbClr val="C00000"/>
                </a:solidFill>
              </a:rPr>
              <a:t>14 </a:t>
            </a:r>
            <a:r>
              <a:rPr lang="es-CO" b="1" i="1" u="sng" dirty="0">
                <a:solidFill>
                  <a:srgbClr val="0000FF"/>
                </a:solidFill>
              </a:rPr>
              <a:t>¿cuánto más la sangre de Cristo, el cual mediante el Espíritu eterno se ofreció a sí mismo sin mancha a Dios, limpiará vuestras conciencias de obras muertas para que sirváis al Dios vivo</a:t>
            </a:r>
            <a:r>
              <a:rPr lang="es-CO" b="1" i="1" u="sng" dirty="0" smtClean="0">
                <a:solidFill>
                  <a:srgbClr val="0000FF"/>
                </a:solidFill>
              </a:rPr>
              <a:t>?</a:t>
            </a:r>
            <a:r>
              <a:rPr lang="es-CO" dirty="0" smtClean="0"/>
              <a:t>» Cristo es el gran mediador del nuevo pacto, el que quito la maldición de la ley nos llamo a libertad en su nombre, bajo su nuevo pacto ya no tenemos necesidad de mas sacrificios de corderos y demás, el se ofreció así mismo para cargar con nuestros pecados.</a:t>
            </a:r>
            <a:endParaRPr lang="es-CO" dirty="0"/>
          </a:p>
        </p:txBody>
      </p:sp>
    </p:spTree>
    <p:extLst>
      <p:ext uri="{BB962C8B-B14F-4D97-AF65-F5344CB8AC3E}">
        <p14:creationId xmlns:p14="http://schemas.microsoft.com/office/powerpoint/2010/main" val="2310917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lstStyle/>
          <a:p>
            <a:r>
              <a:rPr lang="es-CO" dirty="0" smtClean="0"/>
              <a:t>Jesús, El Mediador</a:t>
            </a:r>
            <a:endParaRPr lang="es-CO" dirty="0"/>
          </a:p>
        </p:txBody>
      </p:sp>
      <p:sp>
        <p:nvSpPr>
          <p:cNvPr id="3" name="2 Marcador de contenido"/>
          <p:cNvSpPr>
            <a:spLocks noGrp="1"/>
          </p:cNvSpPr>
          <p:nvPr>
            <p:ph idx="1"/>
          </p:nvPr>
        </p:nvSpPr>
        <p:spPr>
          <a:xfrm>
            <a:off x="251520" y="980728"/>
            <a:ext cx="8568952" cy="5688632"/>
          </a:xfrm>
        </p:spPr>
        <p:txBody>
          <a:bodyPr>
            <a:normAutofit/>
          </a:bodyPr>
          <a:lstStyle/>
          <a:p>
            <a:pPr algn="just"/>
            <a:r>
              <a:rPr lang="es-CO" dirty="0" smtClean="0"/>
              <a:t>«</a:t>
            </a:r>
            <a:r>
              <a:rPr lang="es-CO" i="1" dirty="0" smtClean="0">
                <a:solidFill>
                  <a:srgbClr val="C00000"/>
                </a:solidFill>
              </a:rPr>
              <a:t>Así </a:t>
            </a:r>
            <a:r>
              <a:rPr lang="es-CO" i="1" dirty="0">
                <a:solidFill>
                  <a:srgbClr val="C00000"/>
                </a:solidFill>
              </a:rPr>
              <a:t>que, </a:t>
            </a:r>
            <a:r>
              <a:rPr lang="es-CO" b="1" i="1" u="sng" dirty="0">
                <a:solidFill>
                  <a:srgbClr val="C00000"/>
                </a:solidFill>
              </a:rPr>
              <a:t>por eso es mediador de un nuevo pacto</a:t>
            </a:r>
            <a:r>
              <a:rPr lang="es-CO" i="1" dirty="0">
                <a:solidFill>
                  <a:srgbClr val="C00000"/>
                </a:solidFill>
              </a:rPr>
              <a:t>, para que interviniendo muerte para la remisión de las transgresiones que había bajo </a:t>
            </a:r>
            <a:r>
              <a:rPr lang="es-CO" b="1" i="1" u="sng" dirty="0">
                <a:solidFill>
                  <a:srgbClr val="C00000"/>
                </a:solidFill>
              </a:rPr>
              <a:t>el primer pacto</a:t>
            </a:r>
            <a:r>
              <a:rPr lang="es-CO" i="1" dirty="0">
                <a:solidFill>
                  <a:srgbClr val="C00000"/>
                </a:solidFill>
              </a:rPr>
              <a:t>, los llamados reciban la promesa de la herencia </a:t>
            </a:r>
            <a:r>
              <a:rPr lang="es-CO" i="1" dirty="0" smtClean="0">
                <a:solidFill>
                  <a:srgbClr val="C00000"/>
                </a:solidFill>
              </a:rPr>
              <a:t>eterna.</a:t>
            </a:r>
            <a:r>
              <a:rPr lang="es-CO" dirty="0" smtClean="0"/>
              <a:t>» Quien?; el pasaje que leíamos anteriormente dice que Jesucristo es el gran mediador de esta nueva ley, con su muerte en la cruz dio libre paso al nuevo pacto, recordemos que para entrar en vigencia un pato debe haber muerte del testador.</a:t>
            </a:r>
            <a:endParaRPr lang="es-CO" dirty="0"/>
          </a:p>
        </p:txBody>
      </p:sp>
    </p:spTree>
    <p:extLst>
      <p:ext uri="{BB962C8B-B14F-4D97-AF65-F5344CB8AC3E}">
        <p14:creationId xmlns:p14="http://schemas.microsoft.com/office/powerpoint/2010/main" val="19051486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Autor de </a:t>
            </a:r>
            <a:r>
              <a:rPr lang="es-CO" dirty="0" err="1" smtClean="0"/>
              <a:t>Salvacion</a:t>
            </a:r>
            <a:endParaRPr lang="es-CO" dirty="0"/>
          </a:p>
        </p:txBody>
      </p:sp>
      <p:sp>
        <p:nvSpPr>
          <p:cNvPr id="3" name="2 Marcador de contenido"/>
          <p:cNvSpPr>
            <a:spLocks noGrp="1"/>
          </p:cNvSpPr>
          <p:nvPr>
            <p:ph idx="1"/>
          </p:nvPr>
        </p:nvSpPr>
        <p:spPr>
          <a:xfrm>
            <a:off x="323528" y="1600200"/>
            <a:ext cx="8496944" cy="4997152"/>
          </a:xfrm>
        </p:spPr>
        <p:txBody>
          <a:bodyPr>
            <a:normAutofit fontScale="92500" lnSpcReduction="10000"/>
          </a:bodyPr>
          <a:lstStyle/>
          <a:p>
            <a:pPr algn="just"/>
            <a:r>
              <a:rPr lang="es-CO" dirty="0" smtClean="0"/>
              <a:t>«</a:t>
            </a:r>
            <a:r>
              <a:rPr lang="es-CO" i="1" dirty="0" smtClean="0">
                <a:solidFill>
                  <a:srgbClr val="C00000"/>
                </a:solidFill>
              </a:rPr>
              <a:t>Y </a:t>
            </a:r>
            <a:r>
              <a:rPr lang="es-CO" i="1" dirty="0">
                <a:solidFill>
                  <a:srgbClr val="C00000"/>
                </a:solidFill>
              </a:rPr>
              <a:t>aunque era Hijo, por lo que padeció aprendió la obediencia; </a:t>
            </a:r>
            <a:r>
              <a:rPr lang="es-CO" i="1" dirty="0" smtClean="0">
                <a:solidFill>
                  <a:srgbClr val="C00000"/>
                </a:solidFill>
              </a:rPr>
              <a:t>9 </a:t>
            </a:r>
            <a:r>
              <a:rPr lang="es-CO" i="1" dirty="0">
                <a:solidFill>
                  <a:srgbClr val="C00000"/>
                </a:solidFill>
              </a:rPr>
              <a:t>y habiendo sido perfeccionado, </a:t>
            </a:r>
            <a:r>
              <a:rPr lang="es-CO" b="1" i="1" u="sng" dirty="0">
                <a:solidFill>
                  <a:srgbClr val="C00000"/>
                </a:solidFill>
              </a:rPr>
              <a:t>vino a ser autor de eterna salvación para todos los que le obedecen</a:t>
            </a:r>
            <a:r>
              <a:rPr lang="es-CO" i="1" dirty="0">
                <a:solidFill>
                  <a:srgbClr val="C00000"/>
                </a:solidFill>
              </a:rPr>
              <a:t>; </a:t>
            </a:r>
            <a:r>
              <a:rPr lang="es-CO" i="1" dirty="0" smtClean="0">
                <a:solidFill>
                  <a:srgbClr val="C00000"/>
                </a:solidFill>
              </a:rPr>
              <a:t>10 </a:t>
            </a:r>
            <a:r>
              <a:rPr lang="es-CO" b="1" i="1" u="sng" dirty="0">
                <a:solidFill>
                  <a:srgbClr val="C00000"/>
                </a:solidFill>
              </a:rPr>
              <a:t>y fue declarado por Dios sumo sacerdote</a:t>
            </a:r>
            <a:r>
              <a:rPr lang="es-CO" i="1" dirty="0">
                <a:solidFill>
                  <a:srgbClr val="C00000"/>
                </a:solidFill>
              </a:rPr>
              <a:t> según el orden de Melquisedec</a:t>
            </a:r>
            <a:r>
              <a:rPr lang="es-CO" i="1" dirty="0" smtClean="0">
                <a:solidFill>
                  <a:srgbClr val="C00000"/>
                </a:solidFill>
              </a:rPr>
              <a:t>.</a:t>
            </a:r>
            <a:r>
              <a:rPr lang="es-CO" dirty="0" smtClean="0"/>
              <a:t>» Sin lugar a duda este sacrificio sello y certifico la entrada en vigencia de este nuevo pacto, poniendo a Jesucristo el hijo de Dios como el autor de salvación bajo las mejores promesas de Dios.</a:t>
            </a:r>
            <a:endParaRPr lang="es-CO" dirty="0"/>
          </a:p>
        </p:txBody>
      </p:sp>
    </p:spTree>
    <p:extLst>
      <p:ext uri="{BB962C8B-B14F-4D97-AF65-F5344CB8AC3E}">
        <p14:creationId xmlns:p14="http://schemas.microsoft.com/office/powerpoint/2010/main" val="33143804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Clavado en la Cruz</a:t>
            </a:r>
            <a:endParaRPr lang="es-CO" dirty="0"/>
          </a:p>
        </p:txBody>
      </p:sp>
      <p:sp>
        <p:nvSpPr>
          <p:cNvPr id="3" name="2 Marcador de contenido"/>
          <p:cNvSpPr>
            <a:spLocks noGrp="1"/>
          </p:cNvSpPr>
          <p:nvPr>
            <p:ph idx="1"/>
          </p:nvPr>
        </p:nvSpPr>
        <p:spPr>
          <a:xfrm>
            <a:off x="251520" y="1268760"/>
            <a:ext cx="8640960" cy="5328592"/>
          </a:xfrm>
        </p:spPr>
        <p:txBody>
          <a:bodyPr>
            <a:normAutofit fontScale="77500" lnSpcReduction="20000"/>
          </a:bodyPr>
          <a:lstStyle/>
          <a:p>
            <a:pPr marL="0" indent="0" algn="just">
              <a:buNone/>
            </a:pPr>
            <a:r>
              <a:rPr lang="es-CO" dirty="0" smtClean="0"/>
              <a:t>«</a:t>
            </a:r>
            <a:r>
              <a:rPr lang="es-CO" b="1" i="1" u="sng" dirty="0" smtClean="0">
                <a:solidFill>
                  <a:srgbClr val="C00000"/>
                </a:solidFill>
              </a:rPr>
              <a:t>anulando </a:t>
            </a:r>
            <a:r>
              <a:rPr lang="es-CO" b="1" i="1" u="sng" dirty="0">
                <a:solidFill>
                  <a:srgbClr val="C00000"/>
                </a:solidFill>
              </a:rPr>
              <a:t>el acta de los decretos que había contra nosotros, que nos era contraria, quitándola de en medio y clavándola en la cruz</a:t>
            </a:r>
            <a:r>
              <a:rPr lang="es-CO" i="1" dirty="0">
                <a:solidFill>
                  <a:srgbClr val="C00000"/>
                </a:solidFill>
              </a:rPr>
              <a:t>, </a:t>
            </a:r>
            <a:r>
              <a:rPr lang="es-CO" i="1" dirty="0" smtClean="0">
                <a:solidFill>
                  <a:srgbClr val="C00000"/>
                </a:solidFill>
              </a:rPr>
              <a:t>15 </a:t>
            </a:r>
            <a:r>
              <a:rPr lang="es-CO" i="1" dirty="0">
                <a:solidFill>
                  <a:srgbClr val="C00000"/>
                </a:solidFill>
              </a:rPr>
              <a:t>y despojando a los principados y a las potestades, los exhibió públicamente, </a:t>
            </a:r>
            <a:r>
              <a:rPr lang="es-CO" b="1" i="1" u="sng" dirty="0">
                <a:solidFill>
                  <a:srgbClr val="C00000"/>
                </a:solidFill>
              </a:rPr>
              <a:t>triunfando sobre ellos en la cruz</a:t>
            </a:r>
            <a:r>
              <a:rPr lang="es-CO" i="1" dirty="0">
                <a:solidFill>
                  <a:srgbClr val="C00000"/>
                </a:solidFill>
              </a:rPr>
              <a:t>. </a:t>
            </a:r>
            <a:r>
              <a:rPr lang="es-CO" i="1" dirty="0" smtClean="0">
                <a:solidFill>
                  <a:srgbClr val="C00000"/>
                </a:solidFill>
              </a:rPr>
              <a:t>16 </a:t>
            </a:r>
            <a:r>
              <a:rPr lang="es-CO" i="1" dirty="0">
                <a:solidFill>
                  <a:srgbClr val="C00000"/>
                </a:solidFill>
              </a:rPr>
              <a:t>Por tanto, nadie os juzgue en comida o en bebida, o en cuanto a </a:t>
            </a:r>
            <a:r>
              <a:rPr lang="es-CO" b="1" i="1" u="sng" dirty="0">
                <a:solidFill>
                  <a:srgbClr val="C00000"/>
                </a:solidFill>
              </a:rPr>
              <a:t>días de fiesta, luna nueva o días de reposo</a:t>
            </a:r>
            <a:r>
              <a:rPr lang="es-CO" i="1" dirty="0">
                <a:solidFill>
                  <a:srgbClr val="C00000"/>
                </a:solidFill>
              </a:rPr>
              <a:t>, </a:t>
            </a:r>
            <a:r>
              <a:rPr lang="es-CO" i="1" dirty="0" smtClean="0">
                <a:solidFill>
                  <a:srgbClr val="C00000"/>
                </a:solidFill>
              </a:rPr>
              <a:t>17 </a:t>
            </a:r>
            <a:r>
              <a:rPr lang="es-CO" i="1" dirty="0">
                <a:solidFill>
                  <a:srgbClr val="C00000"/>
                </a:solidFill>
              </a:rPr>
              <a:t>todo lo cual es sombra de lo que ha de venir; pero el cuerpo es de Cristo</a:t>
            </a:r>
            <a:r>
              <a:rPr lang="es-CO" dirty="0" smtClean="0"/>
              <a:t>.» Contraria debido a que no todos podían gozar de las bendiciones, solo eran para el pueblo de Israel, clavándola en la Cruz y dando cumplimiento a esa ley, ahora Cristo triunfante se muestra a si mismo como el autor de la salvación mundial, conciliando a todas las naciones debajo del cielo como un pueblo, estableciendo su iglesia donde el mismo añadiría a los que habían de ser salvos.</a:t>
            </a:r>
          </a:p>
          <a:p>
            <a:pPr marL="0" indent="0" algn="just">
              <a:buNone/>
            </a:pPr>
            <a:r>
              <a:rPr lang="es-CO" dirty="0" smtClean="0"/>
              <a:t>Resumamos…</a:t>
            </a:r>
            <a:endParaRPr lang="es-CO" dirty="0"/>
          </a:p>
        </p:txBody>
      </p:sp>
    </p:spTree>
    <p:extLst>
      <p:ext uri="{BB962C8B-B14F-4D97-AF65-F5344CB8AC3E}">
        <p14:creationId xmlns:p14="http://schemas.microsoft.com/office/powerpoint/2010/main" val="2828101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Resumen Final</a:t>
            </a:r>
            <a:endParaRPr lang="es-CO" dirty="0"/>
          </a:p>
        </p:txBody>
      </p:sp>
      <p:graphicFrame>
        <p:nvGraphicFramePr>
          <p:cNvPr id="5" name="4 Diagrama"/>
          <p:cNvGraphicFramePr/>
          <p:nvPr>
            <p:extLst>
              <p:ext uri="{D42A27DB-BD31-4B8C-83A1-F6EECF244321}">
                <p14:modId xmlns:p14="http://schemas.microsoft.com/office/powerpoint/2010/main" val="372421783"/>
              </p:ext>
            </p:extLst>
          </p:nvPr>
        </p:nvGraphicFramePr>
        <p:xfrm>
          <a:off x="179512" y="1268760"/>
          <a:ext cx="8712968" cy="53285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2218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Dios les Bendiga</a:t>
            </a:r>
            <a:endParaRPr lang="es-CO" dirty="0"/>
          </a:p>
        </p:txBody>
      </p:sp>
      <p:sp>
        <p:nvSpPr>
          <p:cNvPr id="3" name="2 Marcador de texto"/>
          <p:cNvSpPr>
            <a:spLocks noGrp="1"/>
          </p:cNvSpPr>
          <p:nvPr>
            <p:ph type="body" idx="1"/>
          </p:nvPr>
        </p:nvSpPr>
        <p:spPr/>
        <p:txBody>
          <a:bodyPr/>
          <a:lstStyle/>
          <a:p>
            <a:r>
              <a:rPr lang="es-CO" dirty="0" smtClean="0"/>
              <a:t>Gracias</a:t>
            </a:r>
            <a:endParaRPr lang="es-CO" dirty="0"/>
          </a:p>
        </p:txBody>
      </p:sp>
      <p:sp>
        <p:nvSpPr>
          <p:cNvPr id="4" name="3 CuadroTexto"/>
          <p:cNvSpPr txBox="1"/>
          <p:nvPr/>
        </p:nvSpPr>
        <p:spPr>
          <a:xfrm>
            <a:off x="4932040" y="6309320"/>
            <a:ext cx="4032447" cy="369332"/>
          </a:xfrm>
          <a:prstGeom prst="rect">
            <a:avLst/>
          </a:prstGeom>
          <a:noFill/>
        </p:spPr>
        <p:txBody>
          <a:bodyPr wrap="square" rtlCol="0">
            <a:spAutoFit/>
          </a:bodyPr>
          <a:ls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s-CO" b="1" i="1" dirty="0" smtClean="0">
                <a:hlinkClick r:id="rId2"/>
              </a:rPr>
              <a:t>http://aquiconfelipetorres.jimdo.com/</a:t>
            </a:r>
            <a:endParaRPr lang="es-CO" b="1" i="1" dirty="0"/>
          </a:p>
        </p:txBody>
      </p:sp>
    </p:spTree>
    <p:extLst>
      <p:ext uri="{BB962C8B-B14F-4D97-AF65-F5344CB8AC3E}">
        <p14:creationId xmlns:p14="http://schemas.microsoft.com/office/powerpoint/2010/main" val="3646973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Introducción</a:t>
            </a:r>
            <a:endParaRPr lang="es-CO" dirty="0"/>
          </a:p>
        </p:txBody>
      </p:sp>
      <p:sp>
        <p:nvSpPr>
          <p:cNvPr id="3" name="2 Marcador de contenido"/>
          <p:cNvSpPr>
            <a:spLocks noGrp="1"/>
          </p:cNvSpPr>
          <p:nvPr>
            <p:ph idx="1"/>
          </p:nvPr>
        </p:nvSpPr>
        <p:spPr>
          <a:xfrm>
            <a:off x="457200" y="1268760"/>
            <a:ext cx="8229600" cy="5184576"/>
          </a:xfrm>
        </p:spPr>
        <p:txBody>
          <a:bodyPr>
            <a:normAutofit fontScale="92500" lnSpcReduction="20000"/>
          </a:bodyPr>
          <a:lstStyle/>
          <a:p>
            <a:pPr marL="0" indent="0" algn="just">
              <a:buNone/>
            </a:pPr>
            <a:r>
              <a:rPr lang="es-CO" dirty="0" smtClean="0"/>
              <a:t>Al leer la biblia, al estudiarla, es necesario entender que la misma se divide en dos secciones importantes que conocemos como Antiguo Testamento y Nuevo Testamento (Antiguo Pacto o Nuevo Pacto. La mayor porción de la biblia la ocupa el </a:t>
            </a:r>
            <a:r>
              <a:rPr lang="es-CO" b="1" u="sng" dirty="0" smtClean="0">
                <a:solidFill>
                  <a:srgbClr val="0000FF"/>
                </a:solidFill>
              </a:rPr>
              <a:t>Antiguo Testamento, Escrito originalmente en Hebreo por 32 hombres en un periodo fechado desde el año 1500 A.D.C hasta el año 400 A.D.C.</a:t>
            </a:r>
          </a:p>
          <a:p>
            <a:pPr marL="0" indent="0" algn="just">
              <a:buNone/>
            </a:pPr>
            <a:r>
              <a:rPr lang="es-CO" b="1" u="sng" dirty="0" smtClean="0">
                <a:solidFill>
                  <a:srgbClr val="C00000"/>
                </a:solidFill>
              </a:rPr>
              <a:t>El nuevo testamento escrito originalmente en griego por 8 hombres desde el año 52 D.C hasta el año 97 D.C</a:t>
            </a:r>
            <a:endParaRPr lang="es-CO" b="1" u="sng" dirty="0">
              <a:solidFill>
                <a:srgbClr val="C00000"/>
              </a:solidFill>
            </a:endParaRPr>
          </a:p>
        </p:txBody>
      </p:sp>
    </p:spTree>
    <p:extLst>
      <p:ext uri="{BB962C8B-B14F-4D97-AF65-F5344CB8AC3E}">
        <p14:creationId xmlns:p14="http://schemas.microsoft.com/office/powerpoint/2010/main" val="3055167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Pensamientos Erróneos</a:t>
            </a:r>
            <a:endParaRPr lang="es-CO" dirty="0"/>
          </a:p>
        </p:txBody>
      </p:sp>
      <p:sp>
        <p:nvSpPr>
          <p:cNvPr id="3" name="2 Marcador de contenido"/>
          <p:cNvSpPr>
            <a:spLocks noGrp="1"/>
          </p:cNvSpPr>
          <p:nvPr>
            <p:ph idx="1"/>
          </p:nvPr>
        </p:nvSpPr>
        <p:spPr>
          <a:xfrm>
            <a:off x="467544" y="1268760"/>
            <a:ext cx="8229600" cy="5318051"/>
          </a:xfrm>
        </p:spPr>
        <p:txBody>
          <a:bodyPr>
            <a:normAutofit/>
          </a:bodyPr>
          <a:lstStyle/>
          <a:p>
            <a:pPr marL="0" indent="0" algn="just">
              <a:buNone/>
            </a:pPr>
            <a:r>
              <a:rPr lang="es-CO" dirty="0" smtClean="0"/>
              <a:t>Los hombres que hoy piensan que toda la Biblia aplica para nosotros hoy en día tienen el pensamiento errado y equivocado, tienen poco entendimiento de la escritura, no son hombres idóneos ni personas con el Espíritu Santo. La Biblia misma describe la gran división que en ella se presenta, vamos a examinarlo muy detalladamente para adentrarnos en el estudio de la Palabra y el conocimiento de la verdad.</a:t>
            </a:r>
            <a:endParaRPr lang="es-CO" dirty="0"/>
          </a:p>
        </p:txBody>
      </p:sp>
    </p:spTree>
    <p:extLst>
      <p:ext uri="{BB962C8B-B14F-4D97-AF65-F5344CB8AC3E}">
        <p14:creationId xmlns:p14="http://schemas.microsoft.com/office/powerpoint/2010/main" val="1598514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dirty="0" smtClean="0"/>
              <a:t>Porciones</a:t>
            </a:r>
            <a:endParaRPr lang="es-CO" dirty="0"/>
          </a:p>
        </p:txBody>
      </p:sp>
      <p:sp>
        <p:nvSpPr>
          <p:cNvPr id="3" name="2 Marcador de contenido"/>
          <p:cNvSpPr>
            <a:spLocks noGrp="1"/>
          </p:cNvSpPr>
          <p:nvPr>
            <p:ph idx="1"/>
          </p:nvPr>
        </p:nvSpPr>
        <p:spPr>
          <a:xfrm>
            <a:off x="323527" y="1196752"/>
            <a:ext cx="8490583" cy="1368152"/>
          </a:xfrm>
        </p:spPr>
        <p:txBody>
          <a:bodyPr>
            <a:normAutofit fontScale="92500" lnSpcReduction="10000"/>
          </a:bodyPr>
          <a:lstStyle/>
          <a:p>
            <a:pPr marL="0" indent="0" algn="just">
              <a:buNone/>
            </a:pPr>
            <a:r>
              <a:rPr lang="es-CO" dirty="0" smtClean="0"/>
              <a:t>En las escrituras vemos como ella misma se parte en dos partes principales y en tres dispensaciones básicas.</a:t>
            </a:r>
          </a:p>
          <a:p>
            <a:pPr marL="0" indent="0" algn="just">
              <a:buNone/>
            </a:pPr>
            <a:endParaRPr lang="es-CO" dirty="0"/>
          </a:p>
        </p:txBody>
      </p:sp>
      <p:sp>
        <p:nvSpPr>
          <p:cNvPr id="4" name="3 CuadroTexto"/>
          <p:cNvSpPr txBox="1"/>
          <p:nvPr/>
        </p:nvSpPr>
        <p:spPr>
          <a:xfrm>
            <a:off x="323528" y="2636912"/>
            <a:ext cx="4104456" cy="4001095"/>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CO" sz="2000" b="1" dirty="0" smtClean="0">
                <a:effectLst>
                  <a:outerShdw blurRad="38100" dist="38100" dir="2700000" algn="tl">
                    <a:srgbClr val="000000">
                      <a:alpha val="43137"/>
                    </a:srgbClr>
                  </a:outerShdw>
                </a:effectLst>
              </a:rPr>
              <a:t>Antiguo Testamento</a:t>
            </a:r>
          </a:p>
          <a:p>
            <a:pPr algn="just"/>
            <a:r>
              <a:rPr lang="es-CO" dirty="0" smtClean="0"/>
              <a:t>Parte desde el génesis hasta el Libro de Malaquías (Versión Reina Valera) Inicia con la creación de las cosas, los animales y el Hombre, la religión se cultivaba en los inicios con los padres de familia, luego Dios en el libro del éxodo relata el suceso de la predilección de su pueblo Israel hasta el libro de Malaquías, fueron los tiempos de gran apogeo de lo reyes y los profetas, al igual los poéticos y cantores, sus enseñanzas están escritas como ejemplo para nosotros hoy día, para que no codiciemos cosas ajenas a la Biblia.  </a:t>
            </a:r>
            <a:endParaRPr lang="es-CO" dirty="0"/>
          </a:p>
        </p:txBody>
      </p:sp>
      <p:sp>
        <p:nvSpPr>
          <p:cNvPr id="5" name="4 CuadroTexto"/>
          <p:cNvSpPr txBox="1"/>
          <p:nvPr/>
        </p:nvSpPr>
        <p:spPr>
          <a:xfrm>
            <a:off x="4709655" y="2636912"/>
            <a:ext cx="4104456" cy="397031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CO" sz="2000" b="1" dirty="0" smtClean="0"/>
              <a:t>Nuevo Testamento</a:t>
            </a:r>
          </a:p>
          <a:p>
            <a:pPr algn="just"/>
            <a:r>
              <a:rPr lang="es-CO" dirty="0" smtClean="0"/>
              <a:t>Escrito por ocho hombres en un periodo mas corto esta la voluntad del Señor para los Cristianos, Comienza con una porción de la vida de Jesús en los Evangelios (Mateo, Marcos, Lucas y Juan) y culmina con las promesas de su segunda venida de nuestro Señor Jesucristo en el Apocalipsis, narra eventos importantes para nosotros como el establecimiento de la iglesia y la entrega de los mandamientos para nosotros, mayormente escrita por los Apóstoles y aquellos que conocieron a Jesús de Cerca.</a:t>
            </a:r>
            <a:endParaRPr lang="es-CO" dirty="0"/>
          </a:p>
        </p:txBody>
      </p:sp>
    </p:spTree>
    <p:extLst>
      <p:ext uri="{BB962C8B-B14F-4D97-AF65-F5344CB8AC3E}">
        <p14:creationId xmlns:p14="http://schemas.microsoft.com/office/powerpoint/2010/main" val="36534657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99392"/>
            <a:ext cx="8229600" cy="1143000"/>
          </a:xfrm>
        </p:spPr>
        <p:txBody>
          <a:bodyPr>
            <a:normAutofit/>
          </a:bodyPr>
          <a:lstStyle/>
          <a:p>
            <a:r>
              <a:rPr lang="es-CO" dirty="0" smtClean="0"/>
              <a:t>Porciones</a:t>
            </a:r>
            <a:endParaRPr lang="es-CO" dirty="0"/>
          </a:p>
        </p:txBody>
      </p:sp>
      <p:sp>
        <p:nvSpPr>
          <p:cNvPr id="4" name="3 CuadroTexto"/>
          <p:cNvSpPr txBox="1"/>
          <p:nvPr/>
        </p:nvSpPr>
        <p:spPr>
          <a:xfrm>
            <a:off x="3203848" y="1538064"/>
            <a:ext cx="2736304" cy="4847481"/>
          </a:xfrm>
          <a:prstGeom prst="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ctr"/>
            <a:r>
              <a:rPr lang="es-CO" sz="2000" b="1" dirty="0" smtClean="0">
                <a:effectLst>
                  <a:outerShdw blurRad="38100" dist="38100" dir="2700000" algn="tl">
                    <a:srgbClr val="000000">
                      <a:alpha val="43137"/>
                    </a:srgbClr>
                  </a:outerShdw>
                </a:effectLst>
              </a:rPr>
              <a:t>El Pueblo de Israel</a:t>
            </a:r>
          </a:p>
          <a:p>
            <a:pPr algn="just"/>
            <a:r>
              <a:rPr lang="es-CO" sz="1700" dirty="0" smtClean="0"/>
              <a:t>Luego de sucesos dramáticos y cambios en las estructuras y población mundial, nace la era del pueblo de Israel, Dios selecciona su pueblo de entre las naciones para llevarlo a gozar de las bendiciones espirituales  Éxodo </a:t>
            </a:r>
            <a:r>
              <a:rPr lang="es-CO" sz="1700" dirty="0"/>
              <a:t>19:4 </a:t>
            </a:r>
            <a:r>
              <a:rPr lang="es-CO" sz="1700" b="1" i="1" dirty="0" smtClean="0">
                <a:solidFill>
                  <a:srgbClr val="FFFF00"/>
                </a:solidFill>
              </a:rPr>
              <a:t>«Vosotros </a:t>
            </a:r>
            <a:r>
              <a:rPr lang="es-CO" sz="1700" b="1" i="1" dirty="0">
                <a:solidFill>
                  <a:srgbClr val="FFFF00"/>
                </a:solidFill>
              </a:rPr>
              <a:t>visteis lo que hice a los egipcios, y cómo os tomé sobre alas de águilas, y os he traído a </a:t>
            </a:r>
            <a:r>
              <a:rPr lang="es-CO" sz="1700" b="1" i="1" dirty="0" smtClean="0">
                <a:solidFill>
                  <a:srgbClr val="FFFF00"/>
                </a:solidFill>
              </a:rPr>
              <a:t>mí», Eventos Claves, Liberación de Israel, Era de los Reyes, Grandes Profetas y sabios, la Posesión de la tierra prometida»</a:t>
            </a:r>
          </a:p>
        </p:txBody>
      </p:sp>
      <p:sp>
        <p:nvSpPr>
          <p:cNvPr id="5" name="4 CuadroTexto"/>
          <p:cNvSpPr txBox="1"/>
          <p:nvPr/>
        </p:nvSpPr>
        <p:spPr>
          <a:xfrm>
            <a:off x="6300192" y="1499592"/>
            <a:ext cx="2736304" cy="492442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s-CO" sz="2000" b="1" dirty="0" smtClean="0"/>
              <a:t>Jesucristo</a:t>
            </a:r>
          </a:p>
          <a:p>
            <a:pPr algn="just"/>
            <a:r>
              <a:rPr lang="es-CO" sz="1400" dirty="0" smtClean="0"/>
              <a:t>El establecimiento de la iglesia es el punto de partida de esta dispensación, los apóstoles escogidos por Jesús comienzan a anunciar las buenas nuevas de salvación y de paz y dan por sentado el cumplimiento de las profecías Isaías 2:1-2 </a:t>
            </a:r>
            <a:r>
              <a:rPr lang="es-CO" sz="1400" b="1" dirty="0" smtClean="0">
                <a:solidFill>
                  <a:srgbClr val="FFFF00"/>
                </a:solidFill>
              </a:rPr>
              <a:t>«Acontecerá </a:t>
            </a:r>
            <a:r>
              <a:rPr lang="es-CO" sz="1400" b="1" dirty="0">
                <a:solidFill>
                  <a:srgbClr val="FFFF00"/>
                </a:solidFill>
              </a:rPr>
              <a:t>en lo postrero de los tiempos, que será confirmado el monte de la casa de Jehová como cabeza de los montes, y será exaltado sobre los collados, y correrán a él todas las </a:t>
            </a:r>
            <a:r>
              <a:rPr lang="es-CO" sz="1400" b="1" dirty="0" smtClean="0">
                <a:solidFill>
                  <a:srgbClr val="FFFF00"/>
                </a:solidFill>
              </a:rPr>
              <a:t>naciones. Y </a:t>
            </a:r>
            <a:r>
              <a:rPr lang="es-CO" sz="1400" b="1" dirty="0">
                <a:solidFill>
                  <a:srgbClr val="FFFF00"/>
                </a:solidFill>
              </a:rPr>
              <a:t>vendrán muchos pueblos, y dirán: Venid, y subamos al monte de Jehová, a la casa del Dios de Jacob; y nos enseñará sus caminos, y caminaremos por sus sendas. Porque de Sion saldrá la ley, y de Jerusalén la palabra de </a:t>
            </a:r>
            <a:r>
              <a:rPr lang="es-CO" sz="1400" b="1" dirty="0" smtClean="0">
                <a:solidFill>
                  <a:srgbClr val="FFFF00"/>
                </a:solidFill>
              </a:rPr>
              <a:t>Jehová»</a:t>
            </a:r>
            <a:endParaRPr lang="es-CO" sz="2000" b="1" dirty="0" smtClean="0">
              <a:solidFill>
                <a:srgbClr val="FFFF00"/>
              </a:solidFill>
            </a:endParaRPr>
          </a:p>
        </p:txBody>
      </p:sp>
      <p:sp>
        <p:nvSpPr>
          <p:cNvPr id="7" name="6 CuadroTexto"/>
          <p:cNvSpPr txBox="1"/>
          <p:nvPr/>
        </p:nvSpPr>
        <p:spPr>
          <a:xfrm>
            <a:off x="107504" y="1668868"/>
            <a:ext cx="2736304" cy="4585871"/>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s-CO" sz="2000" b="1" dirty="0" smtClean="0">
                <a:effectLst>
                  <a:outerShdw blurRad="38100" dist="38100" dir="2700000" algn="tl">
                    <a:srgbClr val="000000">
                      <a:alpha val="43137"/>
                    </a:srgbClr>
                  </a:outerShdw>
                </a:effectLst>
              </a:rPr>
              <a:t>La era de los Padres</a:t>
            </a:r>
          </a:p>
          <a:p>
            <a:pPr algn="just"/>
            <a:r>
              <a:rPr lang="es-CO" sz="1700" dirty="0" smtClean="0"/>
              <a:t>Dios, luego de haber creado al hombre lo puso en el huerto de edén, este al pecar es expulsado, y aquí nace la era de los padres, Dios se comunicaba los mandamientos directamente a los padres y ellos los enseñaban a los hijos, así pasaba de generación en generación las enseñanzas de Dios, surgieron eventos principales como el diluvio y la destrucción de las ciudades de Sodoma y Gomorra.</a:t>
            </a:r>
          </a:p>
        </p:txBody>
      </p:sp>
      <p:cxnSp>
        <p:nvCxnSpPr>
          <p:cNvPr id="9" name="8 Conector angular"/>
          <p:cNvCxnSpPr>
            <a:stCxn id="7" idx="0"/>
            <a:endCxn id="4" idx="0"/>
          </p:cNvCxnSpPr>
          <p:nvPr/>
        </p:nvCxnSpPr>
        <p:spPr>
          <a:xfrm rot="5400000" flipH="1" flipV="1">
            <a:off x="2958426" y="55294"/>
            <a:ext cx="130804" cy="3096344"/>
          </a:xfrm>
          <a:prstGeom prst="bentConnector3">
            <a:avLst>
              <a:gd name="adj1" fmla="val 274765"/>
            </a:avLst>
          </a:prstGeom>
          <a:ln>
            <a:tailEnd type="arrow"/>
          </a:ln>
        </p:spPr>
        <p:style>
          <a:lnRef idx="3">
            <a:schemeClr val="dk1"/>
          </a:lnRef>
          <a:fillRef idx="0">
            <a:schemeClr val="dk1"/>
          </a:fillRef>
          <a:effectRef idx="2">
            <a:schemeClr val="dk1"/>
          </a:effectRef>
          <a:fontRef idx="minor">
            <a:schemeClr val="tx1"/>
          </a:fontRef>
        </p:style>
      </p:cxnSp>
      <p:cxnSp>
        <p:nvCxnSpPr>
          <p:cNvPr id="12" name="11 Conector angular"/>
          <p:cNvCxnSpPr>
            <a:stCxn id="4" idx="0"/>
            <a:endCxn id="5" idx="0"/>
          </p:cNvCxnSpPr>
          <p:nvPr/>
        </p:nvCxnSpPr>
        <p:spPr>
          <a:xfrm rot="5400000" flipH="1" flipV="1">
            <a:off x="6100936" y="-29344"/>
            <a:ext cx="38472" cy="3096344"/>
          </a:xfrm>
          <a:prstGeom prst="bentConnector3">
            <a:avLst>
              <a:gd name="adj1" fmla="val 694198"/>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4220986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88640"/>
            <a:ext cx="8229600" cy="1143000"/>
          </a:xfrm>
        </p:spPr>
        <p:txBody>
          <a:bodyPr/>
          <a:lstStyle/>
          <a:p>
            <a:r>
              <a:rPr lang="es-CO" dirty="0" smtClean="0"/>
              <a:t>Que sigue</a:t>
            </a:r>
            <a:endParaRPr lang="es-CO" dirty="0"/>
          </a:p>
        </p:txBody>
      </p:sp>
      <p:sp>
        <p:nvSpPr>
          <p:cNvPr id="3" name="2 Marcador de contenido"/>
          <p:cNvSpPr>
            <a:spLocks noGrp="1"/>
          </p:cNvSpPr>
          <p:nvPr>
            <p:ph idx="1"/>
          </p:nvPr>
        </p:nvSpPr>
        <p:spPr>
          <a:xfrm>
            <a:off x="457200" y="1124744"/>
            <a:ext cx="8229600" cy="2404864"/>
          </a:xfrm>
        </p:spPr>
        <p:txBody>
          <a:bodyPr>
            <a:normAutofit fontScale="77500" lnSpcReduction="20000"/>
          </a:bodyPr>
          <a:lstStyle/>
          <a:p>
            <a:pPr marL="0" indent="0" algn="just">
              <a:buNone/>
            </a:pPr>
            <a:r>
              <a:rPr lang="es-CO" dirty="0" smtClean="0"/>
              <a:t>Luego de haber mostrado las principales divisiones y eras de la Biblia vamos a ver en la misma palabra de Dios el establecimiento de un nuevo pacto, el inicio de una era que cobijaría a todas las naciones debajo del cielo, donde toda la creación de Dios tendría derecho a gozar de las promesas y bendiciones, de la salvación, de la entrada libre al reino de Dios</a:t>
            </a:r>
            <a:endParaRPr lang="es-CO" dirty="0"/>
          </a:p>
        </p:txBody>
      </p:sp>
      <p:sp>
        <p:nvSpPr>
          <p:cNvPr id="4" name="3 CuadroTexto"/>
          <p:cNvSpPr txBox="1"/>
          <p:nvPr/>
        </p:nvSpPr>
        <p:spPr>
          <a:xfrm>
            <a:off x="467544" y="3429000"/>
            <a:ext cx="4032448"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00FF"/>
                </a:solidFill>
              </a:rPr>
              <a:t>Hebreos 8:8 </a:t>
            </a:r>
            <a:r>
              <a:rPr lang="es-CO" dirty="0" smtClean="0"/>
              <a:t>«</a:t>
            </a:r>
            <a:r>
              <a:rPr lang="es-CO" dirty="0">
                <a:solidFill>
                  <a:srgbClr val="C00000"/>
                </a:solidFill>
              </a:rPr>
              <a:t>Porque reprendiéndolos dice: </a:t>
            </a:r>
            <a:r>
              <a:rPr lang="es-CO" i="1" dirty="0">
                <a:solidFill>
                  <a:srgbClr val="C00000"/>
                </a:solidFill>
              </a:rPr>
              <a:t>He aquí vienen días, dice el Señor, En que estableceré con la casa de Israel y la casa de Judá un </a:t>
            </a:r>
            <a:r>
              <a:rPr lang="es-CO" b="1" i="1" u="sng" dirty="0">
                <a:solidFill>
                  <a:srgbClr val="C00000"/>
                </a:solidFill>
              </a:rPr>
              <a:t>nuevo pacto</a:t>
            </a:r>
            <a:r>
              <a:rPr lang="es-CO" b="1" i="1" u="sng" dirty="0" smtClean="0">
                <a:solidFill>
                  <a:srgbClr val="C00000"/>
                </a:solidFill>
              </a:rPr>
              <a:t>;</a:t>
            </a:r>
            <a:r>
              <a:rPr lang="es-CO" i="1" u="sng" dirty="0" smtClean="0"/>
              <a:t>» </a:t>
            </a:r>
            <a:r>
              <a:rPr lang="es-CO" dirty="0" smtClean="0"/>
              <a:t>Claramente denota la presencia de un antiguo pacto, de una antigua ley, confirmando de una vez por todas el establecimiento de esta nueva ley como guía a las naciones, creando un entorno factible para la salvación a todas las personas</a:t>
            </a:r>
            <a:r>
              <a:rPr lang="es-CO" i="1" dirty="0" smtClean="0"/>
              <a:t>.</a:t>
            </a:r>
            <a:endParaRPr lang="es-CO" dirty="0"/>
          </a:p>
        </p:txBody>
      </p:sp>
      <p:sp>
        <p:nvSpPr>
          <p:cNvPr id="5" name="4 CuadroTexto"/>
          <p:cNvSpPr txBox="1"/>
          <p:nvPr/>
        </p:nvSpPr>
        <p:spPr>
          <a:xfrm>
            <a:off x="4644008" y="3429000"/>
            <a:ext cx="4032448" cy="3139321"/>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just"/>
            <a:r>
              <a:rPr lang="es-CO" b="1" dirty="0" smtClean="0">
                <a:solidFill>
                  <a:srgbClr val="0000FF"/>
                </a:solidFill>
              </a:rPr>
              <a:t>2 Juan 9 </a:t>
            </a:r>
            <a:r>
              <a:rPr lang="es-CO" dirty="0" smtClean="0"/>
              <a:t>«</a:t>
            </a:r>
            <a:r>
              <a:rPr lang="es-CO" i="1" dirty="0">
                <a:solidFill>
                  <a:srgbClr val="C00000"/>
                </a:solidFill>
              </a:rPr>
              <a:t>Cualquiera que se extravía, y no persevera en la </a:t>
            </a:r>
            <a:r>
              <a:rPr lang="es-CO" b="1" i="1" u="sng" dirty="0">
                <a:solidFill>
                  <a:srgbClr val="C00000"/>
                </a:solidFill>
              </a:rPr>
              <a:t>doctrina de Cristo</a:t>
            </a:r>
            <a:r>
              <a:rPr lang="es-CO" i="1" dirty="0">
                <a:solidFill>
                  <a:srgbClr val="C00000"/>
                </a:solidFill>
              </a:rPr>
              <a:t>, no tiene a Dios; el que persevera en la </a:t>
            </a:r>
            <a:r>
              <a:rPr lang="es-CO" b="1" i="1" u="sng" dirty="0">
                <a:solidFill>
                  <a:srgbClr val="C00000"/>
                </a:solidFill>
              </a:rPr>
              <a:t>doctrina de Cristo</a:t>
            </a:r>
            <a:r>
              <a:rPr lang="es-CO" i="1" dirty="0">
                <a:solidFill>
                  <a:srgbClr val="C00000"/>
                </a:solidFill>
              </a:rPr>
              <a:t>, ése sí tiene al Padre y al Hijo</a:t>
            </a:r>
            <a:r>
              <a:rPr lang="es-CO" i="1" u="sng" dirty="0" smtClean="0"/>
              <a:t>» </a:t>
            </a:r>
            <a:r>
              <a:rPr lang="es-CO" dirty="0" smtClean="0"/>
              <a:t>Perseverar en la doctrina de Cristo saca de la lista la doctrina para el pueblo de Israel como sacrifico de animales, quemar incienso, ir a Jerusalén a adorar, la circuncisión, guardar el sábado, pagar el diezmo, guardar las fiestas de luna nueva, etc.</a:t>
            </a:r>
            <a:endParaRPr lang="es-CO" dirty="0"/>
          </a:p>
        </p:txBody>
      </p:sp>
    </p:spTree>
    <p:extLst>
      <p:ext uri="{BB962C8B-B14F-4D97-AF65-F5344CB8AC3E}">
        <p14:creationId xmlns:p14="http://schemas.microsoft.com/office/powerpoint/2010/main" val="29840511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71400"/>
            <a:ext cx="8229600" cy="1143000"/>
          </a:xfrm>
        </p:spPr>
        <p:txBody>
          <a:bodyPr/>
          <a:lstStyle/>
          <a:p>
            <a:r>
              <a:rPr lang="es-CO" dirty="0" smtClean="0"/>
              <a:t>Paralelo Bíblico</a:t>
            </a:r>
            <a:endParaRPr lang="es-CO" dirty="0"/>
          </a:p>
        </p:txBody>
      </p:sp>
      <p:sp>
        <p:nvSpPr>
          <p:cNvPr id="6" name="5 Marcador de texto"/>
          <p:cNvSpPr>
            <a:spLocks noGrp="1"/>
          </p:cNvSpPr>
          <p:nvPr>
            <p:ph type="body" idx="1"/>
          </p:nvPr>
        </p:nvSpPr>
        <p:spPr>
          <a:xfrm>
            <a:off x="457200" y="764704"/>
            <a:ext cx="4040188" cy="504056"/>
          </a:xfrm>
        </p:spPr>
        <p:style>
          <a:lnRef idx="1">
            <a:schemeClr val="accent4"/>
          </a:lnRef>
          <a:fillRef idx="3">
            <a:schemeClr val="accent4"/>
          </a:fillRef>
          <a:effectRef idx="2">
            <a:schemeClr val="accent4"/>
          </a:effectRef>
          <a:fontRef idx="minor">
            <a:schemeClr val="lt1"/>
          </a:fontRef>
        </p:style>
        <p:txBody>
          <a:bodyPr/>
          <a:lstStyle/>
          <a:p>
            <a:pPr algn="ctr"/>
            <a:r>
              <a:rPr lang="es-CO" dirty="0" smtClean="0"/>
              <a:t>Antiguo Testamento</a:t>
            </a:r>
            <a:endParaRPr lang="es-CO" dirty="0"/>
          </a:p>
        </p:txBody>
      </p:sp>
      <p:sp>
        <p:nvSpPr>
          <p:cNvPr id="7" name="6 Marcador de contenido"/>
          <p:cNvSpPr>
            <a:spLocks noGrp="1"/>
          </p:cNvSpPr>
          <p:nvPr>
            <p:ph sz="half" idx="2"/>
          </p:nvPr>
        </p:nvSpPr>
        <p:spPr>
          <a:xfrm>
            <a:off x="457200" y="1404466"/>
            <a:ext cx="4040188" cy="5264894"/>
          </a:xfrm>
        </p:spPr>
        <p:style>
          <a:lnRef idx="1">
            <a:schemeClr val="dk1"/>
          </a:lnRef>
          <a:fillRef idx="3">
            <a:schemeClr val="dk1"/>
          </a:fillRef>
          <a:effectRef idx="2">
            <a:schemeClr val="dk1"/>
          </a:effectRef>
          <a:fontRef idx="minor">
            <a:schemeClr val="lt1"/>
          </a:fontRef>
        </p:style>
        <p:txBody>
          <a:bodyPr>
            <a:normAutofit fontScale="92500" lnSpcReduction="10000"/>
          </a:bodyPr>
          <a:lstStyle/>
          <a:p>
            <a:pPr marL="457200" indent="-457200" algn="just">
              <a:buFont typeface="+mj-lt"/>
              <a:buAutoNum type="arabicPeriod"/>
            </a:pPr>
            <a:r>
              <a:rPr lang="es-CO" dirty="0" smtClean="0"/>
              <a:t>Lo Primero (Hebreos 10:9</a:t>
            </a:r>
          </a:p>
          <a:p>
            <a:pPr marL="457200" indent="-457200" algn="just">
              <a:buFont typeface="+mj-lt"/>
              <a:buAutoNum type="arabicPeriod"/>
            </a:pPr>
            <a:r>
              <a:rPr lang="es-CO" dirty="0" smtClean="0"/>
              <a:t>El Antiguo fue quitado (Hebreos 10:9)</a:t>
            </a:r>
          </a:p>
          <a:p>
            <a:pPr marL="457200" indent="-457200" algn="just">
              <a:buFont typeface="+mj-lt"/>
              <a:buAutoNum type="arabicPeriod"/>
            </a:pPr>
            <a:r>
              <a:rPr lang="es-CO" dirty="0" smtClean="0"/>
              <a:t>Defectuosos (Hebreos 8:7)</a:t>
            </a:r>
          </a:p>
          <a:p>
            <a:pPr marL="457200" indent="-457200" algn="just">
              <a:buFont typeface="+mj-lt"/>
              <a:buAutoNum type="arabicPeriod"/>
            </a:pPr>
            <a:r>
              <a:rPr lang="es-CO" dirty="0" smtClean="0"/>
              <a:t>Moisés el Mediador (Éxodo 20:19)</a:t>
            </a:r>
          </a:p>
          <a:p>
            <a:pPr marL="457200" indent="-457200" algn="just">
              <a:buFont typeface="+mj-lt"/>
              <a:buAutoNum type="arabicPeriod"/>
            </a:pPr>
            <a:r>
              <a:rPr lang="es-CO" dirty="0" smtClean="0"/>
              <a:t>Sangre de Animales (Hebreos 9:18-20)</a:t>
            </a:r>
          </a:p>
          <a:p>
            <a:pPr marL="457200" indent="-457200" algn="just">
              <a:buFont typeface="+mj-lt"/>
              <a:buAutoNum type="arabicPeriod"/>
            </a:pPr>
            <a:r>
              <a:rPr lang="es-CO" dirty="0" smtClean="0"/>
              <a:t>Ministerio de Condenación (2 Corintios 3:9)</a:t>
            </a:r>
          </a:p>
          <a:p>
            <a:pPr marL="457200" indent="-457200" algn="just">
              <a:buFont typeface="+mj-lt"/>
              <a:buAutoNum type="arabicPeriod"/>
            </a:pPr>
            <a:r>
              <a:rPr lang="es-CO" dirty="0" smtClean="0"/>
              <a:t>Pereció (2 Corintios 3:11</a:t>
            </a:r>
          </a:p>
          <a:p>
            <a:pPr marL="457200" indent="-457200" algn="just">
              <a:buFont typeface="+mj-lt"/>
              <a:buAutoNum type="arabicPeriod"/>
            </a:pPr>
            <a:r>
              <a:rPr lang="es-CO" dirty="0" smtClean="0"/>
              <a:t>Los sacerdotes tenían pecados (Hebreos 7:27)</a:t>
            </a:r>
          </a:p>
          <a:p>
            <a:pPr marL="457200" indent="-457200" algn="just">
              <a:buFont typeface="+mj-lt"/>
              <a:buAutoNum type="arabicPeriod"/>
            </a:pPr>
            <a:r>
              <a:rPr lang="es-CO" dirty="0" smtClean="0"/>
              <a:t>Pecados recordados (Hebreos 10:1-4)</a:t>
            </a:r>
          </a:p>
          <a:p>
            <a:pPr marL="0" indent="0" algn="just">
              <a:buNone/>
            </a:pPr>
            <a:endParaRPr lang="es-CO" dirty="0"/>
          </a:p>
        </p:txBody>
      </p:sp>
      <p:sp>
        <p:nvSpPr>
          <p:cNvPr id="8" name="7 Marcador de texto"/>
          <p:cNvSpPr>
            <a:spLocks noGrp="1"/>
          </p:cNvSpPr>
          <p:nvPr>
            <p:ph type="body" sz="quarter" idx="3"/>
          </p:nvPr>
        </p:nvSpPr>
        <p:spPr>
          <a:xfrm>
            <a:off x="4645025" y="764704"/>
            <a:ext cx="4041775" cy="495746"/>
          </a:xfrm>
        </p:spPr>
        <p:style>
          <a:lnRef idx="1">
            <a:schemeClr val="accent3"/>
          </a:lnRef>
          <a:fillRef idx="3">
            <a:schemeClr val="accent3"/>
          </a:fillRef>
          <a:effectRef idx="2">
            <a:schemeClr val="accent3"/>
          </a:effectRef>
          <a:fontRef idx="minor">
            <a:schemeClr val="lt1"/>
          </a:fontRef>
        </p:style>
        <p:txBody>
          <a:bodyPr/>
          <a:lstStyle/>
          <a:p>
            <a:pPr algn="ctr"/>
            <a:r>
              <a:rPr lang="es-CO" dirty="0" smtClean="0"/>
              <a:t>Nuevo Testamento</a:t>
            </a:r>
            <a:endParaRPr lang="es-CO" dirty="0"/>
          </a:p>
        </p:txBody>
      </p:sp>
      <p:sp>
        <p:nvSpPr>
          <p:cNvPr id="9" name="8 Marcador de contenido"/>
          <p:cNvSpPr>
            <a:spLocks noGrp="1"/>
          </p:cNvSpPr>
          <p:nvPr>
            <p:ph sz="quarter" idx="4"/>
          </p:nvPr>
        </p:nvSpPr>
        <p:spPr>
          <a:xfrm>
            <a:off x="4645025" y="1404466"/>
            <a:ext cx="4041775" cy="5264894"/>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marL="457200" indent="-457200" algn="just">
              <a:buFont typeface="+mj-lt"/>
              <a:buAutoNum type="arabicPeriod"/>
            </a:pPr>
            <a:r>
              <a:rPr lang="es-CO" dirty="0" smtClean="0"/>
              <a:t>Lo Ultimo (Hebreos 10:9)</a:t>
            </a:r>
          </a:p>
          <a:p>
            <a:pPr marL="457200" indent="-457200" algn="just">
              <a:buFont typeface="+mj-lt"/>
              <a:buAutoNum type="arabicPeriod"/>
            </a:pPr>
            <a:r>
              <a:rPr lang="es-CO" dirty="0" smtClean="0"/>
              <a:t>El Nuevo establecido (Hebreos 10:9)</a:t>
            </a:r>
          </a:p>
          <a:p>
            <a:pPr marL="457200" indent="-457200" algn="just">
              <a:buFont typeface="+mj-lt"/>
              <a:buAutoNum type="arabicPeriod"/>
            </a:pPr>
            <a:r>
              <a:rPr lang="es-CO" dirty="0" smtClean="0"/>
              <a:t>Mejor, Perfecto (Hebreos 8:6; Santiago 1:25)</a:t>
            </a:r>
          </a:p>
          <a:p>
            <a:pPr marL="457200" indent="-457200" algn="just">
              <a:buFont typeface="+mj-lt"/>
              <a:buAutoNum type="arabicPeriod"/>
            </a:pPr>
            <a:r>
              <a:rPr lang="es-CO" dirty="0" smtClean="0"/>
              <a:t>Cristo el Mediador (Hebreos 12:24)</a:t>
            </a:r>
          </a:p>
          <a:p>
            <a:pPr marL="457200" indent="-457200" algn="just">
              <a:buFont typeface="+mj-lt"/>
              <a:buAutoNum type="arabicPeriod"/>
            </a:pPr>
            <a:r>
              <a:rPr lang="es-CO" dirty="0" smtClean="0"/>
              <a:t>Sangre de Cristo (Hebreos 9:12)</a:t>
            </a:r>
          </a:p>
          <a:p>
            <a:pPr marL="457200" indent="-457200" algn="just">
              <a:buFont typeface="+mj-lt"/>
              <a:buAutoNum type="arabicPeriod"/>
            </a:pPr>
            <a:r>
              <a:rPr lang="es-CO" dirty="0" smtClean="0"/>
              <a:t>Ministerio de Justificación (2 Corintios 3:9)</a:t>
            </a:r>
          </a:p>
          <a:p>
            <a:pPr marL="457200" indent="-457200" algn="just">
              <a:buFont typeface="+mj-lt"/>
              <a:buAutoNum type="arabicPeriod"/>
            </a:pPr>
            <a:r>
              <a:rPr lang="es-CO" dirty="0" smtClean="0"/>
              <a:t>Permanece (2 Corintios 3:11)</a:t>
            </a:r>
          </a:p>
          <a:p>
            <a:pPr marL="457200" indent="-457200" algn="just">
              <a:buFont typeface="+mj-lt"/>
              <a:buAutoNum type="arabicPeriod"/>
            </a:pPr>
            <a:r>
              <a:rPr lang="es-CO" dirty="0" smtClean="0"/>
              <a:t>Sacerdote sin pecados (Hebreos 7:26)</a:t>
            </a:r>
          </a:p>
          <a:p>
            <a:pPr marL="457200" indent="-457200" algn="just">
              <a:buFont typeface="+mj-lt"/>
              <a:buAutoNum type="arabicPeriod"/>
            </a:pPr>
            <a:r>
              <a:rPr lang="es-CO" dirty="0" smtClean="0"/>
              <a:t>Pecados nunca mas recordados (Hebreos 8:12)</a:t>
            </a:r>
            <a:endParaRPr lang="es-CO" dirty="0"/>
          </a:p>
        </p:txBody>
      </p:sp>
    </p:spTree>
    <p:extLst>
      <p:ext uri="{BB962C8B-B14F-4D97-AF65-F5344CB8AC3E}">
        <p14:creationId xmlns:p14="http://schemas.microsoft.com/office/powerpoint/2010/main" val="1480519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Hebreos 8:7</a:t>
            </a:r>
            <a:endParaRPr lang="es-CO" dirty="0"/>
          </a:p>
        </p:txBody>
      </p:sp>
      <p:sp>
        <p:nvSpPr>
          <p:cNvPr id="3" name="2 Marcador de contenido"/>
          <p:cNvSpPr>
            <a:spLocks noGrp="1"/>
          </p:cNvSpPr>
          <p:nvPr>
            <p:ph idx="1"/>
          </p:nvPr>
        </p:nvSpPr>
        <p:spPr>
          <a:xfrm>
            <a:off x="457200" y="1340768"/>
            <a:ext cx="8229600" cy="5184576"/>
          </a:xfrm>
        </p:spPr>
        <p:txBody>
          <a:bodyPr>
            <a:normAutofit fontScale="92500" lnSpcReduction="20000"/>
          </a:bodyPr>
          <a:lstStyle/>
          <a:p>
            <a:pPr algn="just"/>
            <a:r>
              <a:rPr lang="es-CO" dirty="0" smtClean="0"/>
              <a:t>«</a:t>
            </a:r>
            <a:r>
              <a:rPr lang="es-CO" i="1" dirty="0" smtClean="0">
                <a:solidFill>
                  <a:srgbClr val="C00000"/>
                </a:solidFill>
              </a:rPr>
              <a:t>Porque </a:t>
            </a:r>
            <a:r>
              <a:rPr lang="es-CO" i="1" dirty="0">
                <a:solidFill>
                  <a:srgbClr val="C00000"/>
                </a:solidFill>
              </a:rPr>
              <a:t>si </a:t>
            </a:r>
            <a:r>
              <a:rPr lang="es-CO" b="1" i="1" u="sng" dirty="0">
                <a:solidFill>
                  <a:srgbClr val="C00000"/>
                </a:solidFill>
              </a:rPr>
              <a:t>aquel primero</a:t>
            </a:r>
            <a:r>
              <a:rPr lang="es-CO" i="1" dirty="0">
                <a:solidFill>
                  <a:srgbClr val="C00000"/>
                </a:solidFill>
              </a:rPr>
              <a:t> hubiera sido sin defecto, ciertamente no se hubiera procurado lugar </a:t>
            </a:r>
            <a:r>
              <a:rPr lang="es-CO" b="1" i="1" u="sng" dirty="0">
                <a:solidFill>
                  <a:srgbClr val="C00000"/>
                </a:solidFill>
              </a:rPr>
              <a:t>para el segundo</a:t>
            </a:r>
            <a:r>
              <a:rPr lang="es-CO" i="1" dirty="0" smtClean="0">
                <a:solidFill>
                  <a:srgbClr val="C00000"/>
                </a:solidFill>
              </a:rPr>
              <a:t>.</a:t>
            </a:r>
            <a:r>
              <a:rPr lang="es-CO" dirty="0" smtClean="0"/>
              <a:t>» Un detalle que certifica la veracidad de un mejor pacto, de un nuevo testamento donde las promesas estarían al alcance de todos, recordemos lo anterior donde la biblia describe las eras iniciales y observe que el pacto hecho con el Pueblo de Israel solo amparaba a ellos, sin lugar a dudas este era un defecto, ya que todos somos creación de Dios y todos tenemos derecho a la salvación, sean judíos o Gentiles.</a:t>
            </a:r>
            <a:endParaRPr lang="es-CO" dirty="0"/>
          </a:p>
        </p:txBody>
      </p:sp>
    </p:spTree>
    <p:extLst>
      <p:ext uri="{BB962C8B-B14F-4D97-AF65-F5344CB8AC3E}">
        <p14:creationId xmlns:p14="http://schemas.microsoft.com/office/powerpoint/2010/main" val="1017520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smtClean="0"/>
              <a:t>Hebreos 8:9</a:t>
            </a:r>
            <a:endParaRPr lang="es-CO" dirty="0"/>
          </a:p>
        </p:txBody>
      </p:sp>
      <p:sp>
        <p:nvSpPr>
          <p:cNvPr id="3" name="2 Marcador de contenido"/>
          <p:cNvSpPr>
            <a:spLocks noGrp="1"/>
          </p:cNvSpPr>
          <p:nvPr>
            <p:ph idx="1"/>
          </p:nvPr>
        </p:nvSpPr>
        <p:spPr/>
        <p:txBody>
          <a:bodyPr/>
          <a:lstStyle/>
          <a:p>
            <a:pPr algn="just"/>
            <a:r>
              <a:rPr lang="es-CO" dirty="0" smtClean="0"/>
              <a:t>«</a:t>
            </a:r>
            <a:r>
              <a:rPr lang="es-CO" i="1" dirty="0" smtClean="0">
                <a:solidFill>
                  <a:srgbClr val="C00000"/>
                </a:solidFill>
              </a:rPr>
              <a:t>No </a:t>
            </a:r>
            <a:r>
              <a:rPr lang="es-CO" i="1" dirty="0">
                <a:solidFill>
                  <a:srgbClr val="C00000"/>
                </a:solidFill>
              </a:rPr>
              <a:t>como </a:t>
            </a:r>
            <a:r>
              <a:rPr lang="es-CO" b="1" i="1" u="sng" dirty="0">
                <a:solidFill>
                  <a:srgbClr val="C00000"/>
                </a:solidFill>
              </a:rPr>
              <a:t>el pacto que hice</a:t>
            </a:r>
            <a:r>
              <a:rPr lang="es-CO" i="1" dirty="0">
                <a:solidFill>
                  <a:srgbClr val="C00000"/>
                </a:solidFill>
              </a:rPr>
              <a:t> con sus padres El día que los tomé de la mano para </a:t>
            </a:r>
            <a:r>
              <a:rPr lang="es-CO" b="1" i="1" u="sng" dirty="0">
                <a:solidFill>
                  <a:srgbClr val="C00000"/>
                </a:solidFill>
              </a:rPr>
              <a:t>sacarlos de la tierra de Egipto</a:t>
            </a:r>
            <a:r>
              <a:rPr lang="es-CO" i="1" dirty="0">
                <a:solidFill>
                  <a:srgbClr val="C00000"/>
                </a:solidFill>
              </a:rPr>
              <a:t>; Porque ellos no permanecieron en mi pacto, Y yo me desentendí de ellos, dice el Señor</a:t>
            </a:r>
            <a:r>
              <a:rPr lang="es-CO" i="1" dirty="0" smtClean="0">
                <a:solidFill>
                  <a:srgbClr val="C00000"/>
                </a:solidFill>
              </a:rPr>
              <a:t>.</a:t>
            </a:r>
            <a:r>
              <a:rPr lang="es-CO" dirty="0" smtClean="0"/>
              <a:t>» un pacto antiguo fue hecho con el pueblo de Israel, estas promesas solo eran para ellos, nadie mas tenia este derecho por ley natural.</a:t>
            </a:r>
            <a:endParaRPr lang="es-CO" dirty="0"/>
          </a:p>
        </p:txBody>
      </p:sp>
    </p:spTree>
    <p:extLst>
      <p:ext uri="{BB962C8B-B14F-4D97-AF65-F5344CB8AC3E}">
        <p14:creationId xmlns:p14="http://schemas.microsoft.com/office/powerpoint/2010/main" val="280557652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1814</Words>
  <Application>Microsoft Office PowerPoint</Application>
  <PresentationFormat>Presentación en pantalla (4:3)</PresentationFormat>
  <Paragraphs>65</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Los PACTOS</vt:lpstr>
      <vt:lpstr>Introducción</vt:lpstr>
      <vt:lpstr>Pensamientos Erróneos</vt:lpstr>
      <vt:lpstr>Porciones</vt:lpstr>
      <vt:lpstr>Porciones</vt:lpstr>
      <vt:lpstr>Que sigue</vt:lpstr>
      <vt:lpstr>Paralelo Bíblico</vt:lpstr>
      <vt:lpstr>Hebreos 8:7</vt:lpstr>
      <vt:lpstr>Hebreos 8:9</vt:lpstr>
      <vt:lpstr>Hebreos 9:11-14</vt:lpstr>
      <vt:lpstr>Jesús, El Mediador</vt:lpstr>
      <vt:lpstr>Autor de Salvacion</vt:lpstr>
      <vt:lpstr>Clavado en la Cruz</vt:lpstr>
      <vt:lpstr>Resumen Final</vt:lpstr>
      <vt:lpstr>Dios les Bendiga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PACTOS</dc:title>
  <dc:creator>Felipe</dc:creator>
  <cp:lastModifiedBy>Felipe</cp:lastModifiedBy>
  <cp:revision>24</cp:revision>
  <dcterms:created xsi:type="dcterms:W3CDTF">2012-12-27T01:40:18Z</dcterms:created>
  <dcterms:modified xsi:type="dcterms:W3CDTF">2012-12-28T02:02:44Z</dcterms:modified>
</cp:coreProperties>
</file>