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103D5FD-44F7-48AC-B200-05C00E27B515}" type="datetimeFigureOut">
              <a:rPr lang="es-CO" smtClean="0"/>
              <a:t>01/01/2013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928A02-21CE-40E2-AFEE-BA9EA9E645B4}" type="slidenum">
              <a:rPr lang="es-CO" smtClean="0"/>
              <a:t>‹Nº›</a:t>
            </a:fld>
            <a:endParaRPr lang="es-CO"/>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03D5FD-44F7-48AC-B200-05C00E27B515}" type="datetimeFigureOut">
              <a:rPr lang="es-CO" smtClean="0"/>
              <a:t>01/01/2013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03D5FD-44F7-48AC-B200-05C00E27B515}" type="datetimeFigureOut">
              <a:rPr lang="es-CO" smtClean="0"/>
              <a:t>01/01/2013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706090"/>
          </a:xfrm>
        </p:spPr>
        <p:txBody>
          <a:bodyPr/>
          <a:lstStyle>
            <a:lvl1pPr>
              <a:defRPr b="1">
                <a:solidFill>
                  <a:srgbClr val="FFFF00"/>
                </a:solidFill>
                <a:latin typeface="Arial Black" pitchFamily="34" charset="0"/>
              </a:defRPr>
            </a:lvl1pPr>
          </a:lstStyle>
          <a:p>
            <a:r>
              <a:rPr lang="es-ES" dirty="0"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0103D5FD-44F7-48AC-B200-05C00E27B515}" type="datetimeFigureOut">
              <a:rPr lang="es-CO" smtClean="0"/>
              <a:t>01/01/2013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928A02-21CE-40E2-AFEE-BA9EA9E645B4}" type="slidenum">
              <a:rPr lang="es-CO" smtClean="0"/>
              <a:t>‹Nº›</a:t>
            </a:fld>
            <a:endParaRPr lang="es-CO"/>
          </a:p>
        </p:txBody>
      </p:sp>
      <p:sp>
        <p:nvSpPr>
          <p:cNvPr id="8" name="Content Placeholder 7"/>
          <p:cNvSpPr>
            <a:spLocks noGrp="1"/>
          </p:cNvSpPr>
          <p:nvPr>
            <p:ph sz="quarter" idx="13"/>
          </p:nvPr>
        </p:nvSpPr>
        <p:spPr>
          <a:xfrm>
            <a:off x="251520" y="1196752"/>
            <a:ext cx="8568952" cy="5040560"/>
          </a:xfrm>
        </p:spPr>
        <p:txBody>
          <a:bodyPr>
            <a:normAutofit/>
          </a:bodyPr>
          <a:lstStyle>
            <a:lvl1pPr>
              <a:defRPr sz="2800"/>
            </a:lvl1pPr>
            <a:lvl2pPr>
              <a:defRPr sz="2800"/>
            </a:lvl2pPr>
            <a:lvl3pPr>
              <a:defRPr sz="2800"/>
            </a:lvl3pPr>
            <a:lvl4pPr>
              <a:defRPr sz="2800"/>
            </a:lvl4pPr>
            <a:lvl5pPr>
              <a:defRPr sz="2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103D5FD-44F7-48AC-B200-05C00E27B515}" type="datetimeFigureOut">
              <a:rPr lang="es-CO" smtClean="0"/>
              <a:t>01/01/2013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0103D5FD-44F7-48AC-B200-05C00E27B515}" type="datetimeFigureOut">
              <a:rPr lang="es-CO" smtClean="0"/>
              <a:t>01/01/2013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103D5FD-44F7-48AC-B200-05C00E27B515}" type="datetimeFigureOut">
              <a:rPr lang="es-CO" smtClean="0"/>
              <a:t>01/01/2013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103D5FD-44F7-48AC-B200-05C00E27B515}" type="datetimeFigureOut">
              <a:rPr lang="es-CO" smtClean="0"/>
              <a:t>01/01/2013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3D5FD-44F7-48AC-B200-05C00E27B515}" type="datetimeFigureOut">
              <a:rPr lang="es-CO" smtClean="0"/>
              <a:t>01/01/2013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03D5FD-44F7-48AC-B200-05C00E27B515}" type="datetimeFigureOut">
              <a:rPr lang="es-CO" smtClean="0"/>
              <a:t>01/01/2013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03D5FD-44F7-48AC-B200-05C00E27B515}" type="datetimeFigureOut">
              <a:rPr lang="es-CO" smtClean="0"/>
              <a:t>01/01/2013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928A02-21CE-40E2-AFEE-BA9EA9E645B4}"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323528" y="274638"/>
            <a:ext cx="8496944" cy="70609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23528" y="1052736"/>
            <a:ext cx="8496944" cy="5073427"/>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103D5FD-44F7-48AC-B200-05C00E27B515}" type="datetimeFigureOut">
              <a:rPr lang="es-CO" smtClean="0"/>
              <a:t>01/01/2013</a:t>
            </a:fld>
            <a:endParaRPr lang="es-CO"/>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CO"/>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3928A02-21CE-40E2-AFEE-BA9EA9E645B4}"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79712" y="3717032"/>
            <a:ext cx="6400800" cy="1752600"/>
          </a:xfrm>
        </p:spPr>
        <p:txBody>
          <a:bodyPr>
            <a:normAutofit/>
          </a:bodyPr>
          <a:lstStyle/>
          <a:p>
            <a:pPr algn="r"/>
            <a:r>
              <a:rPr lang="es-CO" sz="2800" dirty="0" smtClean="0"/>
              <a:t>Un Breve Resumen</a:t>
            </a:r>
            <a:br>
              <a:rPr lang="es-CO" sz="2800" dirty="0" smtClean="0"/>
            </a:br>
            <a:r>
              <a:rPr lang="es-CO" sz="2400" b="1" dirty="0"/>
              <a:t>Creciendo en el Evangelio</a:t>
            </a:r>
            <a:endParaRPr lang="es-CO" sz="2800" b="1" dirty="0" smtClean="0"/>
          </a:p>
          <a:p>
            <a:pPr algn="r"/>
            <a:endParaRPr lang="es-CO" sz="2800" dirty="0"/>
          </a:p>
        </p:txBody>
      </p:sp>
      <p:sp>
        <p:nvSpPr>
          <p:cNvPr id="2" name="1 Título"/>
          <p:cNvSpPr>
            <a:spLocks noGrp="1"/>
          </p:cNvSpPr>
          <p:nvPr>
            <p:ph type="ctrTitle"/>
          </p:nvPr>
        </p:nvSpPr>
        <p:spPr>
          <a:xfrm>
            <a:off x="685800" y="2348880"/>
            <a:ext cx="7772400" cy="1470025"/>
          </a:xfrm>
        </p:spPr>
        <p:txBody>
          <a:bodyPr/>
          <a:lstStyle/>
          <a:p>
            <a:pPr algn="r"/>
            <a:r>
              <a:rPr lang="es-CO" sz="8000" b="1" dirty="0" smtClean="0">
                <a:solidFill>
                  <a:srgbClr val="FFFF00"/>
                </a:solidFill>
                <a:effectLst>
                  <a:outerShdw blurRad="38100" dist="38100" dir="2700000" algn="tl">
                    <a:srgbClr val="000000">
                      <a:alpha val="43137"/>
                    </a:srgbClr>
                  </a:outerShdw>
                </a:effectLst>
                <a:latin typeface="Arial Black" pitchFamily="34" charset="0"/>
              </a:rPr>
              <a:t>Filemón</a:t>
            </a:r>
            <a:endParaRPr lang="es-CO" sz="8000" b="1" dirty="0">
              <a:solidFill>
                <a:srgbClr val="FFFF00"/>
              </a:solidFill>
              <a:effectLst>
                <a:outerShdw blurRad="38100" dist="38100" dir="2700000" algn="tl">
                  <a:srgbClr val="000000">
                    <a:alpha val="43137"/>
                  </a:srgbClr>
                </a:outerShdw>
              </a:effectLst>
              <a:latin typeface="Arial Black"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869160"/>
            <a:ext cx="4275648" cy="1468811"/>
          </a:xfrm>
          <a:prstGeom prst="rect">
            <a:avLst/>
          </a:prstGeom>
        </p:spPr>
      </p:pic>
    </p:spTree>
    <p:extLst>
      <p:ext uri="{BB962C8B-B14F-4D97-AF65-F5344CB8AC3E}">
        <p14:creationId xmlns:p14="http://schemas.microsoft.com/office/powerpoint/2010/main" val="370875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51520" y="-99392"/>
            <a:ext cx="8640960" cy="706090"/>
          </a:xfrm>
        </p:spPr>
        <p:txBody>
          <a:bodyPr/>
          <a:lstStyle/>
          <a:p>
            <a:r>
              <a:rPr lang="es-CO" b="1" dirty="0" smtClean="0">
                <a:solidFill>
                  <a:srgbClr val="FFFF00"/>
                </a:solidFill>
              </a:rPr>
              <a:t>Introducción Parte I</a:t>
            </a:r>
            <a:endParaRPr lang="es-CO" b="1" dirty="0">
              <a:solidFill>
                <a:srgbClr val="FFFF00"/>
              </a:solidFill>
            </a:endParaRPr>
          </a:p>
        </p:txBody>
      </p:sp>
      <p:sp>
        <p:nvSpPr>
          <p:cNvPr id="2" name="1 Marcador de contenido"/>
          <p:cNvSpPr>
            <a:spLocks noGrp="1"/>
          </p:cNvSpPr>
          <p:nvPr>
            <p:ph sz="quarter" idx="13"/>
          </p:nvPr>
        </p:nvSpPr>
        <p:spPr>
          <a:xfrm>
            <a:off x="251520" y="620688"/>
            <a:ext cx="8568952" cy="5913948"/>
          </a:xfrm>
        </p:spPr>
        <p:txBody>
          <a:bodyPr>
            <a:normAutofit/>
          </a:bodyPr>
          <a:lstStyle/>
          <a:p>
            <a:pPr marL="0" indent="0" algn="just">
              <a:buNone/>
            </a:pPr>
            <a:r>
              <a:rPr lang="es-CO" dirty="0"/>
              <a:t>Durante su arresto domiciliario en Roma, el apóstol Pablo tenía la libertad de recibir visitas </a:t>
            </a:r>
            <a:r>
              <a:rPr lang="es-CO" b="1" dirty="0" smtClean="0">
                <a:solidFill>
                  <a:srgbClr val="FFFF00"/>
                </a:solidFill>
              </a:rPr>
              <a:t>Hechos </a:t>
            </a:r>
            <a:r>
              <a:rPr lang="es-CO" b="1" dirty="0">
                <a:solidFill>
                  <a:srgbClr val="FFFF00"/>
                </a:solidFill>
              </a:rPr>
              <a:t>28:16</a:t>
            </a:r>
            <a:r>
              <a:rPr lang="es-CO" dirty="0"/>
              <a:t> </a:t>
            </a:r>
            <a:r>
              <a:rPr lang="es-CO" dirty="0" smtClean="0"/>
              <a:t>«</a:t>
            </a:r>
            <a:r>
              <a:rPr lang="es-CO" dirty="0" smtClean="0">
                <a:solidFill>
                  <a:srgbClr val="00B0F0"/>
                </a:solidFill>
              </a:rPr>
              <a:t>Cuando </a:t>
            </a:r>
            <a:r>
              <a:rPr lang="es-CO" dirty="0">
                <a:solidFill>
                  <a:srgbClr val="00B0F0"/>
                </a:solidFill>
              </a:rPr>
              <a:t>llegamos a Roma, el centurión entregó los presos al prefecto militar, pero a Pablo se le permitió vivir aparte, con un soldado que le custodiase</a:t>
            </a:r>
            <a:r>
              <a:rPr lang="es-CO" dirty="0" smtClean="0">
                <a:solidFill>
                  <a:srgbClr val="00B0F0"/>
                </a:solidFill>
              </a:rPr>
              <a:t>.</a:t>
            </a:r>
            <a:r>
              <a:rPr lang="es-CO" dirty="0"/>
              <a:t>» Un día un esclavo fugitivo apareció a la puerta. Millones de esclavos, casi la tercera parte de la población, estaban dispersados a través del imperio romano. La ciudad imperial, con su multitud de habitantes, era un lugar ideal adonde podía huir un criminal que confrontaba la pena de muerte bajo la ley romana. No se sabe cómo este esclavo, nativo de Frigia, encontró a Pablo. Pablo le habló de la fe en </a:t>
            </a:r>
            <a:r>
              <a:rPr lang="es-CO" dirty="0" smtClean="0"/>
              <a:t>Cristo. </a:t>
            </a:r>
            <a:r>
              <a:rPr lang="es-CO" b="1" dirty="0">
                <a:solidFill>
                  <a:srgbClr val="FFFF00"/>
                </a:solidFill>
              </a:rPr>
              <a:t>Filemón 1:10</a:t>
            </a:r>
            <a:r>
              <a:rPr lang="es-CO" dirty="0"/>
              <a:t>  </a:t>
            </a:r>
            <a:r>
              <a:rPr lang="es-CO" dirty="0" smtClean="0"/>
              <a:t>«</a:t>
            </a:r>
            <a:r>
              <a:rPr lang="es-CO" dirty="0" smtClean="0">
                <a:solidFill>
                  <a:srgbClr val="00B0F0"/>
                </a:solidFill>
              </a:rPr>
              <a:t>te </a:t>
            </a:r>
            <a:r>
              <a:rPr lang="es-CO" dirty="0">
                <a:solidFill>
                  <a:srgbClr val="00B0F0"/>
                </a:solidFill>
              </a:rPr>
              <a:t>ruego por mi hijo Onésimo, a quien engendré en mis prisiones</a:t>
            </a:r>
            <a:r>
              <a:rPr lang="es-CO" dirty="0" smtClean="0"/>
              <a:t>,»</a:t>
            </a:r>
            <a:endParaRPr lang="es-CO" dirty="0"/>
          </a:p>
          <a:p>
            <a:pPr marL="0" indent="0" algn="just">
              <a:buNone/>
            </a:pPr>
            <a:endParaRPr lang="es-CO" dirty="0"/>
          </a:p>
        </p:txBody>
      </p:sp>
      <p:sp>
        <p:nvSpPr>
          <p:cNvPr id="4" name="3 CuadroTexto"/>
          <p:cNvSpPr txBox="1"/>
          <p:nvPr/>
        </p:nvSpPr>
        <p:spPr>
          <a:xfrm>
            <a:off x="323528" y="6300028"/>
            <a:ext cx="8424936" cy="369332"/>
          </a:xfrm>
          <a:prstGeom prst="rect">
            <a:avLst/>
          </a:prstGeom>
          <a:noFill/>
        </p:spPr>
        <p:txBody>
          <a:bodyPr wrap="square" rtlCol="0">
            <a:spAutoFit/>
          </a:bodyPr>
          <a:lstStyle/>
          <a:p>
            <a:pPr algn="ctr"/>
            <a:r>
              <a:rPr lang="es-CO" dirty="0" smtClean="0"/>
              <a:t>Comentario tomado de LBLA sobre Filemón</a:t>
            </a:r>
            <a:endParaRPr lang="es-CO" dirty="0"/>
          </a:p>
        </p:txBody>
      </p:sp>
    </p:spTree>
    <p:extLst>
      <p:ext uri="{BB962C8B-B14F-4D97-AF65-F5344CB8AC3E}">
        <p14:creationId xmlns:p14="http://schemas.microsoft.com/office/powerpoint/2010/main" val="4220963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384"/>
            <a:ext cx="8568952" cy="706090"/>
          </a:xfrm>
        </p:spPr>
        <p:txBody>
          <a:bodyPr/>
          <a:lstStyle/>
          <a:p>
            <a:r>
              <a:rPr lang="es-CO" dirty="0" smtClean="0"/>
              <a:t>Introducción Parte II</a:t>
            </a:r>
            <a:endParaRPr lang="es-CO" dirty="0"/>
          </a:p>
        </p:txBody>
      </p:sp>
      <p:sp>
        <p:nvSpPr>
          <p:cNvPr id="3" name="2 Marcador de contenido"/>
          <p:cNvSpPr>
            <a:spLocks noGrp="1"/>
          </p:cNvSpPr>
          <p:nvPr>
            <p:ph sz="quarter" idx="13"/>
          </p:nvPr>
        </p:nvSpPr>
        <p:spPr>
          <a:xfrm>
            <a:off x="251520" y="692696"/>
            <a:ext cx="8568952" cy="5976664"/>
          </a:xfrm>
        </p:spPr>
        <p:txBody>
          <a:bodyPr>
            <a:normAutofit fontScale="92500" lnSpcReduction="10000"/>
          </a:bodyPr>
          <a:lstStyle/>
          <a:p>
            <a:pPr marL="0" indent="0" algn="just">
              <a:buNone/>
            </a:pPr>
            <a:r>
              <a:rPr lang="es-CO" dirty="0"/>
              <a:t>y habiendo abandonado su vida pasada llegó a ser un ayudante valioso para el apóstol </a:t>
            </a:r>
            <a:r>
              <a:rPr lang="es-CO" dirty="0" smtClean="0"/>
              <a:t>(</a:t>
            </a:r>
            <a:r>
              <a:rPr lang="es-CO" b="1" dirty="0" smtClean="0">
                <a:solidFill>
                  <a:srgbClr val="00B0F0"/>
                </a:solidFill>
              </a:rPr>
              <a:t>Filemón 1:11</a:t>
            </a:r>
            <a:r>
              <a:rPr lang="es-CO" b="1" dirty="0">
                <a:solidFill>
                  <a:srgbClr val="00B0F0"/>
                </a:solidFill>
              </a:rPr>
              <a:t>, 13</a:t>
            </a:r>
            <a:r>
              <a:rPr lang="es-CO" dirty="0"/>
              <a:t>  </a:t>
            </a:r>
            <a:r>
              <a:rPr lang="es-CO" dirty="0">
                <a:solidFill>
                  <a:srgbClr val="FFFF00"/>
                </a:solidFill>
              </a:rPr>
              <a:t>el cual en otro tiempo te fue inútil, pero ahora a ti y a mí nos es útil, 12 el cual vuelvo a enviarte; tú, pues, recíbele como a mí mismo. 13 Yo quisiera retenerle conmigo, para que en lugar tuyo me sirviese en mis prisiones por el evangelio;</a:t>
            </a:r>
            <a:r>
              <a:rPr lang="es-CO" dirty="0"/>
              <a:t>). Los dos pronto concordaron que Onésimo debiera regresar a su amo </a:t>
            </a:r>
            <a:r>
              <a:rPr lang="es-CO" dirty="0" smtClean="0"/>
              <a:t>(</a:t>
            </a:r>
            <a:r>
              <a:rPr lang="es-CO" b="1" dirty="0" smtClean="0">
                <a:solidFill>
                  <a:srgbClr val="00B0F0"/>
                </a:solidFill>
              </a:rPr>
              <a:t>Filemón 1:12</a:t>
            </a:r>
            <a:r>
              <a:rPr lang="es-CO" dirty="0" smtClean="0"/>
              <a:t> </a:t>
            </a:r>
            <a:r>
              <a:rPr lang="es-CO" dirty="0">
                <a:solidFill>
                  <a:srgbClr val="FFFF00"/>
                </a:solidFill>
              </a:rPr>
              <a:t>el cual vuelvo a enviarte; tú, pues, recíbele como a mí mismo.</a:t>
            </a:r>
            <a:r>
              <a:rPr lang="es-CO" dirty="0" smtClean="0"/>
              <a:t>). </a:t>
            </a:r>
            <a:r>
              <a:rPr lang="es-CO" dirty="0"/>
              <a:t>El potencial para el beneficio de su amo, </a:t>
            </a:r>
            <a:r>
              <a:rPr lang="es-CO" b="1" dirty="0">
                <a:solidFill>
                  <a:srgbClr val="00B0F0"/>
                </a:solidFill>
              </a:rPr>
              <a:t>Filemón (1:11, 15, 16)</a:t>
            </a:r>
            <a:r>
              <a:rPr lang="es-CO" dirty="0"/>
              <a:t> y para Pablo </a:t>
            </a:r>
            <a:r>
              <a:rPr lang="es-CO" b="1" dirty="0">
                <a:solidFill>
                  <a:srgbClr val="00B0F0"/>
                </a:solidFill>
              </a:rPr>
              <a:t>(1:11, 13, 16, 20)</a:t>
            </a:r>
            <a:r>
              <a:rPr lang="es-CO" dirty="0"/>
              <a:t>, era enorme. Qué hacer con Onésimo, si retenerlo o regresarlo, fue dejado a discreción de </a:t>
            </a:r>
            <a:r>
              <a:rPr lang="es-CO" b="1" dirty="0">
                <a:solidFill>
                  <a:srgbClr val="00B0F0"/>
                </a:solidFill>
              </a:rPr>
              <a:t>Filemón (1:14)</a:t>
            </a:r>
            <a:r>
              <a:rPr lang="es-CO" dirty="0"/>
              <a:t>. Se le pidió a Filemón que perdonara y restaurara a Onésimo al compañerismo como un hermano cristiano </a:t>
            </a:r>
            <a:r>
              <a:rPr lang="es-CO" b="1" dirty="0">
                <a:solidFill>
                  <a:srgbClr val="00B0F0"/>
                </a:solidFill>
              </a:rPr>
              <a:t>(1:17-18, 21).</a:t>
            </a:r>
            <a:r>
              <a:rPr lang="es-CO" dirty="0"/>
              <a:t> Estos asuntos proporcionaron la ocasión para esta carta de Pablo, una de las más personales </a:t>
            </a:r>
            <a:r>
              <a:rPr lang="es-CO" b="1" dirty="0">
                <a:solidFill>
                  <a:srgbClr val="00B0F0"/>
                </a:solidFill>
              </a:rPr>
              <a:t>(1:1, 9, 19)</a:t>
            </a:r>
            <a:r>
              <a:rPr lang="es-CO" dirty="0"/>
              <a:t>.</a:t>
            </a:r>
          </a:p>
        </p:txBody>
      </p:sp>
      <p:sp>
        <p:nvSpPr>
          <p:cNvPr id="4" name="3 CuadroTexto"/>
          <p:cNvSpPr txBox="1"/>
          <p:nvPr/>
        </p:nvSpPr>
        <p:spPr>
          <a:xfrm>
            <a:off x="323528" y="6300028"/>
            <a:ext cx="8424936" cy="369332"/>
          </a:xfrm>
          <a:prstGeom prst="rect">
            <a:avLst/>
          </a:prstGeom>
          <a:noFill/>
        </p:spPr>
        <p:txBody>
          <a:bodyPr wrap="square" rtlCol="0">
            <a:spAutoFit/>
          </a:bodyPr>
          <a:lstStyle/>
          <a:p>
            <a:pPr algn="ctr"/>
            <a:r>
              <a:rPr lang="es-CO" dirty="0" smtClean="0"/>
              <a:t>Comentario tomado de LBLA sobre Filemón</a:t>
            </a:r>
            <a:endParaRPr lang="es-CO" dirty="0"/>
          </a:p>
        </p:txBody>
      </p:sp>
    </p:spTree>
    <p:extLst>
      <p:ext uri="{BB962C8B-B14F-4D97-AF65-F5344CB8AC3E}">
        <p14:creationId xmlns:p14="http://schemas.microsoft.com/office/powerpoint/2010/main" val="609976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Ejemplo de Buena Conducta</a:t>
            </a:r>
            <a:endParaRPr lang="es-CO" dirty="0"/>
          </a:p>
        </p:txBody>
      </p:sp>
      <p:sp>
        <p:nvSpPr>
          <p:cNvPr id="3" name="2 Marcador de contenido"/>
          <p:cNvSpPr>
            <a:spLocks noGrp="1"/>
          </p:cNvSpPr>
          <p:nvPr>
            <p:ph sz="quarter" idx="13"/>
          </p:nvPr>
        </p:nvSpPr>
        <p:spPr>
          <a:xfrm>
            <a:off x="251520" y="1196752"/>
            <a:ext cx="8568952" cy="5256584"/>
          </a:xfrm>
        </p:spPr>
        <p:txBody>
          <a:bodyPr>
            <a:normAutofit/>
          </a:bodyPr>
          <a:lstStyle/>
          <a:p>
            <a:pPr marL="0" indent="0" algn="just">
              <a:buNone/>
            </a:pPr>
            <a:r>
              <a:rPr lang="es-CO" dirty="0" smtClean="0"/>
              <a:t>Filemón mostraba un gran ejemplo de conducta y fe en cuanto a la obra del Señor Jesucristo, su mayor anhelo era poder servir a la palabra de Dios y colaborar con la obra, Pablo le escribe esta carta con el firme propósito de que reciba a Onésimo, un esclavo que es conocido por los dos y ahora hermano en Cristo de gran utilidad para ambos en la obra del Señor Jesucristo.  </a:t>
            </a:r>
            <a:r>
              <a:rPr lang="es-CO" b="1" dirty="0" smtClean="0">
                <a:solidFill>
                  <a:srgbClr val="00B0F0"/>
                </a:solidFill>
              </a:rPr>
              <a:t>Filemón 1:5 </a:t>
            </a:r>
            <a:r>
              <a:rPr lang="es-CO" dirty="0" smtClean="0"/>
              <a:t>«</a:t>
            </a:r>
            <a:r>
              <a:rPr lang="es-CO" dirty="0">
                <a:solidFill>
                  <a:srgbClr val="FFFF00"/>
                </a:solidFill>
              </a:rPr>
              <a:t>porque oigo del amor y de la fe que tienes hacia el Señor Jesús, y para con todos los santos</a:t>
            </a:r>
            <a:r>
              <a:rPr lang="es-CO" dirty="0" smtClean="0">
                <a:solidFill>
                  <a:srgbClr val="FFFF00"/>
                </a:solidFill>
              </a:rPr>
              <a:t>;</a:t>
            </a:r>
            <a:r>
              <a:rPr lang="es-CO" dirty="0" smtClean="0"/>
              <a:t>» Ejemplo de buen cristiano en conducta, amor y afecto fraternal, cualidades de alguien que mereció su atención del apóstol Pablo y su reconocimiento por su trabajo hecho en la obra.</a:t>
            </a:r>
            <a:endParaRPr lang="es-CO" dirty="0"/>
          </a:p>
        </p:txBody>
      </p:sp>
    </p:spTree>
    <p:extLst>
      <p:ext uri="{BB962C8B-B14F-4D97-AF65-F5344CB8AC3E}">
        <p14:creationId xmlns:p14="http://schemas.microsoft.com/office/powerpoint/2010/main" val="3233544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Ejemplo de Buena Conducta</a:t>
            </a:r>
            <a:endParaRPr lang="es-CO" dirty="0"/>
          </a:p>
        </p:txBody>
      </p:sp>
      <p:sp>
        <p:nvSpPr>
          <p:cNvPr id="3" name="2 Marcador de contenido"/>
          <p:cNvSpPr>
            <a:spLocks noGrp="1"/>
          </p:cNvSpPr>
          <p:nvPr>
            <p:ph sz="quarter" idx="13"/>
          </p:nvPr>
        </p:nvSpPr>
        <p:spPr>
          <a:xfrm>
            <a:off x="251520" y="1196752"/>
            <a:ext cx="8568952" cy="5256584"/>
          </a:xfrm>
        </p:spPr>
        <p:txBody>
          <a:bodyPr>
            <a:normAutofit/>
          </a:bodyPr>
          <a:lstStyle/>
          <a:p>
            <a:pPr marL="0" indent="0" algn="just">
              <a:buNone/>
            </a:pPr>
            <a:r>
              <a:rPr lang="es-CO" dirty="0" smtClean="0"/>
              <a:t>La biblia en gran porción reclama de todos aquellos que según la verdad han nacido de nuevo y añadidos al reino de Dios, un servicio que evidencie la buena conducta y amor delante de Dios y los hermanos en Cristo, </a:t>
            </a:r>
            <a:r>
              <a:rPr lang="es-CO" b="1" dirty="0" smtClean="0">
                <a:solidFill>
                  <a:srgbClr val="00B0F0"/>
                </a:solidFill>
              </a:rPr>
              <a:t>Romanos 12:10</a:t>
            </a:r>
            <a:r>
              <a:rPr lang="es-CO" dirty="0" smtClean="0"/>
              <a:t> «</a:t>
            </a:r>
            <a:r>
              <a:rPr lang="es-CO" dirty="0">
                <a:solidFill>
                  <a:srgbClr val="FFFF00"/>
                </a:solidFill>
              </a:rPr>
              <a:t>Amaos los unos a los otros con amor fraternal; en cuanto a honra, prefiriéndoos los unos a los otros</a:t>
            </a:r>
            <a:r>
              <a:rPr lang="es-CO" dirty="0" smtClean="0">
                <a:solidFill>
                  <a:srgbClr val="FFFF00"/>
                </a:solidFill>
              </a:rPr>
              <a:t>.</a:t>
            </a:r>
            <a:r>
              <a:rPr lang="es-CO" dirty="0" smtClean="0"/>
              <a:t>» </a:t>
            </a:r>
            <a:r>
              <a:rPr lang="es-CO" b="1" dirty="0" smtClean="0">
                <a:solidFill>
                  <a:srgbClr val="00B0F0"/>
                </a:solidFill>
              </a:rPr>
              <a:t>Romanos 12:11 </a:t>
            </a:r>
            <a:r>
              <a:rPr lang="es-CO" dirty="0" smtClean="0"/>
              <a:t>«</a:t>
            </a:r>
            <a:r>
              <a:rPr lang="es-CO" dirty="0">
                <a:solidFill>
                  <a:srgbClr val="FFFF00"/>
                </a:solidFill>
              </a:rPr>
              <a:t>En lo que requiere diligencia, no perezosos; fervientes en espíritu, sirviendo al Señor</a:t>
            </a:r>
            <a:r>
              <a:rPr lang="es-CO" dirty="0" smtClean="0">
                <a:solidFill>
                  <a:srgbClr val="FFFF00"/>
                </a:solidFill>
              </a:rPr>
              <a:t>;</a:t>
            </a:r>
            <a:r>
              <a:rPr lang="es-CO" dirty="0" smtClean="0"/>
              <a:t>» es claro que el servicio de Filemón era con base en estas enseñanzas y exhortaciones, los hermanos a los cuales escribió el apóstol pablo estas cartas, siempre daba salutaciones con las características y lo que oía de ellos en cuanto a su conducta y amor en el evangelio.</a:t>
            </a:r>
            <a:endParaRPr lang="es-CO" dirty="0"/>
          </a:p>
        </p:txBody>
      </p:sp>
    </p:spTree>
    <p:extLst>
      <p:ext uri="{BB962C8B-B14F-4D97-AF65-F5344CB8AC3E}">
        <p14:creationId xmlns:p14="http://schemas.microsoft.com/office/powerpoint/2010/main" val="152014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Exhortación</a:t>
            </a:r>
            <a:endParaRPr lang="es-CO" dirty="0"/>
          </a:p>
        </p:txBody>
      </p:sp>
      <p:sp>
        <p:nvSpPr>
          <p:cNvPr id="3" name="2 Marcador de contenido"/>
          <p:cNvSpPr>
            <a:spLocks noGrp="1"/>
          </p:cNvSpPr>
          <p:nvPr>
            <p:ph sz="quarter" idx="13"/>
          </p:nvPr>
        </p:nvSpPr>
        <p:spPr/>
        <p:txBody>
          <a:bodyPr anchor="t"/>
          <a:lstStyle/>
          <a:p>
            <a:pPr marL="0" indent="0" algn="just">
              <a:buNone/>
            </a:pPr>
            <a:r>
              <a:rPr lang="es-CO" b="1" dirty="0" smtClean="0">
                <a:solidFill>
                  <a:srgbClr val="00B0F0"/>
                </a:solidFill>
              </a:rPr>
              <a:t>Filemón 1:7</a:t>
            </a:r>
            <a:r>
              <a:rPr lang="es-CO" dirty="0" smtClean="0"/>
              <a:t> «</a:t>
            </a:r>
            <a:r>
              <a:rPr lang="es-CO" dirty="0" smtClean="0">
                <a:solidFill>
                  <a:srgbClr val="FFFF00"/>
                </a:solidFill>
              </a:rPr>
              <a:t>Pues </a:t>
            </a:r>
            <a:r>
              <a:rPr lang="es-CO" dirty="0">
                <a:solidFill>
                  <a:srgbClr val="FFFF00"/>
                </a:solidFill>
              </a:rPr>
              <a:t>tenemos gran gozo y consolación en tu amor, porque por ti, oh hermano, han sido confortados los corazones de los santos</a:t>
            </a:r>
            <a:r>
              <a:rPr lang="es-CO" dirty="0" smtClean="0">
                <a:solidFill>
                  <a:srgbClr val="FFFF00"/>
                </a:solidFill>
              </a:rPr>
              <a:t>.</a:t>
            </a:r>
            <a:r>
              <a:rPr lang="es-CO" dirty="0" smtClean="0"/>
              <a:t>» era evidente de que Filemón trabajaba arduamente en la obra del Señor, en la exhortación y predicación del evangelio, en la promulgación del amor, y, según este ejemplo es necesario que los cristianos imiten grandemente la obra que llevaba a cabo este gran cristiano entre la iglesia primitiva. </a:t>
            </a:r>
            <a:endParaRPr lang="es-CO"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3617" y="4424823"/>
            <a:ext cx="2484304" cy="2227860"/>
          </a:xfrm>
          <a:prstGeom prst="rect">
            <a:avLst/>
          </a:prstGeom>
        </p:spPr>
      </p:pic>
      <p:sp>
        <p:nvSpPr>
          <p:cNvPr id="5" name="4 Flecha izquierda y derecha"/>
          <p:cNvSpPr/>
          <p:nvPr/>
        </p:nvSpPr>
        <p:spPr>
          <a:xfrm>
            <a:off x="5652120" y="5304153"/>
            <a:ext cx="1008112" cy="720080"/>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CO"/>
          </a:p>
        </p:txBody>
      </p:sp>
      <p:sp>
        <p:nvSpPr>
          <p:cNvPr id="6" name="5 Flecha izquierda y derecha"/>
          <p:cNvSpPr/>
          <p:nvPr/>
        </p:nvSpPr>
        <p:spPr>
          <a:xfrm>
            <a:off x="2411760" y="5301208"/>
            <a:ext cx="1008112" cy="720080"/>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CO"/>
          </a:p>
        </p:txBody>
      </p:sp>
      <p:sp>
        <p:nvSpPr>
          <p:cNvPr id="7" name="6 CuadroTexto"/>
          <p:cNvSpPr txBox="1"/>
          <p:nvPr/>
        </p:nvSpPr>
        <p:spPr>
          <a:xfrm>
            <a:off x="323528" y="5461193"/>
            <a:ext cx="1800200" cy="400110"/>
          </a:xfrm>
          <a:prstGeom prst="rect">
            <a:avLst/>
          </a:prstGeom>
          <a:noFill/>
        </p:spPr>
        <p:txBody>
          <a:bodyPr wrap="square" rtlCol="0">
            <a:spAutoFit/>
          </a:bodyPr>
          <a:lstStyle/>
          <a:p>
            <a:pPr algn="ctr"/>
            <a:r>
              <a:rPr lang="es-CO" sz="2000" b="1" dirty="0" smtClean="0">
                <a:solidFill>
                  <a:srgbClr val="FFFF00"/>
                </a:solidFill>
                <a:effectLst>
                  <a:outerShdw blurRad="38100" dist="38100" dir="2700000" algn="tl">
                    <a:srgbClr val="000000">
                      <a:alpha val="43137"/>
                    </a:srgbClr>
                  </a:outerShdw>
                </a:effectLst>
              </a:rPr>
              <a:t>Amaras a Dios</a:t>
            </a:r>
            <a:endParaRPr lang="es-CO" sz="2000" b="1" dirty="0">
              <a:solidFill>
                <a:srgbClr val="FFFF00"/>
              </a:solidFill>
              <a:effectLst>
                <a:outerShdw blurRad="38100" dist="38100" dir="2700000" algn="tl">
                  <a:srgbClr val="000000">
                    <a:alpha val="43137"/>
                  </a:srgbClr>
                </a:outerShdw>
              </a:effectLst>
            </a:endParaRPr>
          </a:p>
        </p:txBody>
      </p:sp>
      <p:sp>
        <p:nvSpPr>
          <p:cNvPr id="8" name="7 CuadroTexto"/>
          <p:cNvSpPr txBox="1"/>
          <p:nvPr/>
        </p:nvSpPr>
        <p:spPr>
          <a:xfrm>
            <a:off x="6660232" y="5461193"/>
            <a:ext cx="2376264" cy="400110"/>
          </a:xfrm>
          <a:prstGeom prst="rect">
            <a:avLst/>
          </a:prstGeom>
          <a:noFill/>
        </p:spPr>
        <p:txBody>
          <a:bodyPr wrap="square" rtlCol="0">
            <a:spAutoFit/>
          </a:bodyPr>
          <a:lstStyle/>
          <a:p>
            <a:pPr algn="ctr"/>
            <a:r>
              <a:rPr lang="es-CO" sz="2000" b="1" dirty="0" smtClean="0">
                <a:solidFill>
                  <a:srgbClr val="FFFF00"/>
                </a:solidFill>
                <a:effectLst>
                  <a:outerShdw blurRad="38100" dist="38100" dir="2700000" algn="tl">
                    <a:srgbClr val="000000">
                      <a:alpha val="43137"/>
                    </a:srgbClr>
                  </a:outerShdw>
                </a:effectLst>
              </a:rPr>
              <a:t>Amaras a tu Prójimo</a:t>
            </a:r>
            <a:endParaRPr lang="es-CO"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7775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dirty="0" smtClean="0"/>
              <a:t>Saludos</a:t>
            </a:r>
            <a:endParaRPr lang="es-CO" dirty="0"/>
          </a:p>
        </p:txBody>
      </p:sp>
    </p:spTree>
    <p:extLst>
      <p:ext uri="{BB962C8B-B14F-4D97-AF65-F5344CB8AC3E}">
        <p14:creationId xmlns:p14="http://schemas.microsoft.com/office/powerpoint/2010/main" val="223507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78</TotalTime>
  <Words>748</Words>
  <Application>Microsoft Office PowerPoint</Application>
  <PresentationFormat>Presentación en pantalla (4:3)</PresentationFormat>
  <Paragraphs>18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Horizonte</vt:lpstr>
      <vt:lpstr>Filemón</vt:lpstr>
      <vt:lpstr>Introducción Parte I</vt:lpstr>
      <vt:lpstr>Introducción Parte II</vt:lpstr>
      <vt:lpstr>Ejemplo de Buena Conducta</vt:lpstr>
      <vt:lpstr>Ejemplo de Buena Conducta</vt:lpstr>
      <vt:lpstr>Exhortación</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Filemón</dc:title>
  <dc:creator>MACHADO</dc:creator>
  <cp:lastModifiedBy>MACHADO</cp:lastModifiedBy>
  <cp:revision>15</cp:revision>
  <dcterms:created xsi:type="dcterms:W3CDTF">2013-01-01T18:10:55Z</dcterms:created>
  <dcterms:modified xsi:type="dcterms:W3CDTF">2013-01-01T19:29:39Z</dcterms:modified>
</cp:coreProperties>
</file>