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66" r:id="rId15"/>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lvl1pPr>
              <a:defRPr b="1" cap="none" spc="0">
                <a:ln w="38100">
                  <a:solidFill>
                    <a:schemeClr val="tx1"/>
                  </a:solidFill>
                  <a:prstDash val="solid"/>
                </a:ln>
                <a:solidFill>
                  <a:schemeClr val="bg2">
                    <a:tint val="85000"/>
                    <a:satMod val="155000"/>
                  </a:schemeClr>
                </a:solidFill>
                <a:effectLst>
                  <a:outerShdw blurRad="41275" dist="20320" dir="1800000" algn="tl" rotWithShape="0">
                    <a:srgbClr val="000000">
                      <a:alpha val="40000"/>
                    </a:srgbClr>
                  </a:outerShdw>
                </a:effectLst>
              </a:defRPr>
            </a:lvl1pPr>
          </a:lstStyle>
          <a:p>
            <a:r>
              <a:rPr lang="es-ES" dirty="0" smtClean="0"/>
              <a:t>Haga clic para modificar el estilo de título del patrón</a:t>
            </a:r>
            <a:endParaRPr lang="es-CO" dirty="0"/>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6C4FBD82-E6D4-44D0-B794-1DCE382FC54B}" type="datetimeFigureOut">
              <a:rPr lang="es-CO" smtClean="0"/>
              <a:t>07/01/2013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74D4F5A-36D0-4216-ABE6-F65AABFE1D41}" type="slidenum">
              <a:rPr lang="es-CO" smtClean="0"/>
              <a:t>‹Nº›</a:t>
            </a:fld>
            <a:endParaRPr lang="es-CO"/>
          </a:p>
        </p:txBody>
      </p:sp>
    </p:spTree>
    <p:extLst>
      <p:ext uri="{BB962C8B-B14F-4D97-AF65-F5344CB8AC3E}">
        <p14:creationId xmlns:p14="http://schemas.microsoft.com/office/powerpoint/2010/main" val="3621207011"/>
      </p:ext>
    </p:extLst>
  </p:cSld>
  <p:clrMapOvr>
    <a:masterClrMapping/>
  </p:clrMapOvr>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6C4FBD82-E6D4-44D0-B794-1DCE382FC54B}" type="datetimeFigureOut">
              <a:rPr lang="es-CO" smtClean="0"/>
              <a:t>07/01/2013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74D4F5A-36D0-4216-ABE6-F65AABFE1D41}" type="slidenum">
              <a:rPr lang="es-CO" smtClean="0"/>
              <a:t>‹Nº›</a:t>
            </a:fld>
            <a:endParaRPr lang="es-CO"/>
          </a:p>
        </p:txBody>
      </p:sp>
    </p:spTree>
    <p:extLst>
      <p:ext uri="{BB962C8B-B14F-4D97-AF65-F5344CB8AC3E}">
        <p14:creationId xmlns:p14="http://schemas.microsoft.com/office/powerpoint/2010/main" val="828507012"/>
      </p:ext>
    </p:extLst>
  </p:cSld>
  <p:clrMapOvr>
    <a:masterClrMapping/>
  </p:clrMapOvr>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6C4FBD82-E6D4-44D0-B794-1DCE382FC54B}" type="datetimeFigureOut">
              <a:rPr lang="es-CO" smtClean="0"/>
              <a:t>07/01/2013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74D4F5A-36D0-4216-ABE6-F65AABFE1D41}" type="slidenum">
              <a:rPr lang="es-CO" smtClean="0"/>
              <a:t>‹Nº›</a:t>
            </a:fld>
            <a:endParaRPr lang="es-CO"/>
          </a:p>
        </p:txBody>
      </p:sp>
    </p:spTree>
    <p:extLst>
      <p:ext uri="{BB962C8B-B14F-4D97-AF65-F5344CB8AC3E}">
        <p14:creationId xmlns:p14="http://schemas.microsoft.com/office/powerpoint/2010/main" val="3918118336"/>
      </p:ext>
    </p:extLst>
  </p:cSld>
  <p:clrMapOvr>
    <a:masterClrMapping/>
  </p:clrMapOvr>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6C4FBD82-E6D4-44D0-B794-1DCE382FC54B}" type="datetimeFigureOut">
              <a:rPr lang="es-CO" smtClean="0"/>
              <a:t>07/01/2013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74D4F5A-36D0-4216-ABE6-F65AABFE1D41}" type="slidenum">
              <a:rPr lang="es-CO" smtClean="0"/>
              <a:t>‹Nº›</a:t>
            </a:fld>
            <a:endParaRPr lang="es-CO"/>
          </a:p>
        </p:txBody>
      </p:sp>
    </p:spTree>
    <p:extLst>
      <p:ext uri="{BB962C8B-B14F-4D97-AF65-F5344CB8AC3E}">
        <p14:creationId xmlns:p14="http://schemas.microsoft.com/office/powerpoint/2010/main" val="3369280039"/>
      </p:ext>
    </p:extLst>
  </p:cSld>
  <p:clrMapOvr>
    <a:masterClrMapping/>
  </p:clrMapOvr>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C4FBD82-E6D4-44D0-B794-1DCE382FC54B}" type="datetimeFigureOut">
              <a:rPr lang="es-CO" smtClean="0"/>
              <a:t>07/01/2013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974D4F5A-36D0-4216-ABE6-F65AABFE1D41}" type="slidenum">
              <a:rPr lang="es-CO" smtClean="0"/>
              <a:t>‹Nº›</a:t>
            </a:fld>
            <a:endParaRPr lang="es-CO"/>
          </a:p>
        </p:txBody>
      </p:sp>
    </p:spTree>
    <p:extLst>
      <p:ext uri="{BB962C8B-B14F-4D97-AF65-F5344CB8AC3E}">
        <p14:creationId xmlns:p14="http://schemas.microsoft.com/office/powerpoint/2010/main" val="878146439"/>
      </p:ext>
    </p:extLst>
  </p:cSld>
  <p:clrMapOvr>
    <a:masterClrMapping/>
  </p:clrMapOvr>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6C4FBD82-E6D4-44D0-B794-1DCE382FC54B}" type="datetimeFigureOut">
              <a:rPr lang="es-CO" smtClean="0"/>
              <a:t>07/01/2013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974D4F5A-36D0-4216-ABE6-F65AABFE1D41}" type="slidenum">
              <a:rPr lang="es-CO" smtClean="0"/>
              <a:t>‹Nº›</a:t>
            </a:fld>
            <a:endParaRPr lang="es-CO"/>
          </a:p>
        </p:txBody>
      </p:sp>
    </p:spTree>
    <p:extLst>
      <p:ext uri="{BB962C8B-B14F-4D97-AF65-F5344CB8AC3E}">
        <p14:creationId xmlns:p14="http://schemas.microsoft.com/office/powerpoint/2010/main" val="1653838903"/>
      </p:ext>
    </p:extLst>
  </p:cSld>
  <p:clrMapOvr>
    <a:masterClrMapping/>
  </p:clrMapOvr>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6C4FBD82-E6D4-44D0-B794-1DCE382FC54B}" type="datetimeFigureOut">
              <a:rPr lang="es-CO" smtClean="0"/>
              <a:t>07/01/2013</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974D4F5A-36D0-4216-ABE6-F65AABFE1D41}" type="slidenum">
              <a:rPr lang="es-CO" smtClean="0"/>
              <a:t>‹Nº›</a:t>
            </a:fld>
            <a:endParaRPr lang="es-CO"/>
          </a:p>
        </p:txBody>
      </p:sp>
    </p:spTree>
    <p:extLst>
      <p:ext uri="{BB962C8B-B14F-4D97-AF65-F5344CB8AC3E}">
        <p14:creationId xmlns:p14="http://schemas.microsoft.com/office/powerpoint/2010/main" val="3946330353"/>
      </p:ext>
    </p:extLst>
  </p:cSld>
  <p:clrMapOvr>
    <a:masterClrMapping/>
  </p:clrMapOvr>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6C4FBD82-E6D4-44D0-B794-1DCE382FC54B}" type="datetimeFigureOut">
              <a:rPr lang="es-CO" smtClean="0"/>
              <a:t>07/01/2013</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974D4F5A-36D0-4216-ABE6-F65AABFE1D41}" type="slidenum">
              <a:rPr lang="es-CO" smtClean="0"/>
              <a:t>‹Nº›</a:t>
            </a:fld>
            <a:endParaRPr lang="es-CO"/>
          </a:p>
        </p:txBody>
      </p:sp>
    </p:spTree>
    <p:extLst>
      <p:ext uri="{BB962C8B-B14F-4D97-AF65-F5344CB8AC3E}">
        <p14:creationId xmlns:p14="http://schemas.microsoft.com/office/powerpoint/2010/main" val="865583224"/>
      </p:ext>
    </p:extLst>
  </p:cSld>
  <p:clrMapOvr>
    <a:masterClrMapping/>
  </p:clrMapOvr>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C4FBD82-E6D4-44D0-B794-1DCE382FC54B}" type="datetimeFigureOut">
              <a:rPr lang="es-CO" smtClean="0"/>
              <a:t>07/01/2013</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974D4F5A-36D0-4216-ABE6-F65AABFE1D41}" type="slidenum">
              <a:rPr lang="es-CO" smtClean="0"/>
              <a:t>‹Nº›</a:t>
            </a:fld>
            <a:endParaRPr lang="es-CO"/>
          </a:p>
        </p:txBody>
      </p:sp>
    </p:spTree>
    <p:extLst>
      <p:ext uri="{BB962C8B-B14F-4D97-AF65-F5344CB8AC3E}">
        <p14:creationId xmlns:p14="http://schemas.microsoft.com/office/powerpoint/2010/main" val="210464482"/>
      </p:ext>
    </p:extLst>
  </p:cSld>
  <p:clrMapOvr>
    <a:masterClrMapping/>
  </p:clrMapOvr>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C4FBD82-E6D4-44D0-B794-1DCE382FC54B}" type="datetimeFigureOut">
              <a:rPr lang="es-CO" smtClean="0"/>
              <a:t>07/01/2013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974D4F5A-36D0-4216-ABE6-F65AABFE1D41}" type="slidenum">
              <a:rPr lang="es-CO" smtClean="0"/>
              <a:t>‹Nº›</a:t>
            </a:fld>
            <a:endParaRPr lang="es-CO"/>
          </a:p>
        </p:txBody>
      </p:sp>
    </p:spTree>
    <p:extLst>
      <p:ext uri="{BB962C8B-B14F-4D97-AF65-F5344CB8AC3E}">
        <p14:creationId xmlns:p14="http://schemas.microsoft.com/office/powerpoint/2010/main" val="3043632658"/>
      </p:ext>
    </p:extLst>
  </p:cSld>
  <p:clrMapOvr>
    <a:masterClrMapping/>
  </p:clrMapOvr>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C4FBD82-E6D4-44D0-B794-1DCE382FC54B}" type="datetimeFigureOut">
              <a:rPr lang="es-CO" smtClean="0"/>
              <a:t>07/01/2013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974D4F5A-36D0-4216-ABE6-F65AABFE1D41}" type="slidenum">
              <a:rPr lang="es-CO" smtClean="0"/>
              <a:t>‹Nº›</a:t>
            </a:fld>
            <a:endParaRPr lang="es-CO"/>
          </a:p>
        </p:txBody>
      </p:sp>
    </p:spTree>
    <p:extLst>
      <p:ext uri="{BB962C8B-B14F-4D97-AF65-F5344CB8AC3E}">
        <p14:creationId xmlns:p14="http://schemas.microsoft.com/office/powerpoint/2010/main" val="850878275"/>
      </p:ext>
    </p:extLst>
  </p:cSld>
  <p:clrMapOvr>
    <a:masterClrMapping/>
  </p:clrMapOvr>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179512" y="202630"/>
            <a:ext cx="8784976" cy="850106"/>
          </a:xfrm>
          <a:prstGeom prst="rect">
            <a:avLst/>
          </a:prstGeom>
        </p:spPr>
        <p:txBody>
          <a:bodyPr vert="horz" lIns="91440" tIns="45720" rIns="91440" bIns="45720" rtlCol="0" anchor="ct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s-ES" dirty="0" smtClean="0"/>
              <a:t>Haga clic para modificar el estilo de título del patrón</a:t>
            </a:r>
            <a:endParaRPr lang="es-CO" dirty="0"/>
          </a:p>
        </p:txBody>
      </p:sp>
      <p:sp>
        <p:nvSpPr>
          <p:cNvPr id="3" name="2 Marcador de texto"/>
          <p:cNvSpPr>
            <a:spLocks noGrp="1"/>
          </p:cNvSpPr>
          <p:nvPr>
            <p:ph type="body" idx="1"/>
          </p:nvPr>
        </p:nvSpPr>
        <p:spPr>
          <a:xfrm>
            <a:off x="179512" y="1196752"/>
            <a:ext cx="8784976" cy="5544616"/>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CO"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4FBD82-E6D4-44D0-B794-1DCE382FC54B}" type="datetimeFigureOut">
              <a:rPr lang="es-CO" smtClean="0"/>
              <a:t>07/01/2013</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4D4F5A-36D0-4216-ABE6-F65AABFE1D41}" type="slidenum">
              <a:rPr lang="es-CO" smtClean="0"/>
              <a:t>‹Nº›</a:t>
            </a:fld>
            <a:endParaRPr lang="es-CO"/>
          </a:p>
        </p:txBody>
      </p:sp>
    </p:spTree>
    <p:extLst>
      <p:ext uri="{BB962C8B-B14F-4D97-AF65-F5344CB8AC3E}">
        <p14:creationId xmlns:p14="http://schemas.microsoft.com/office/powerpoint/2010/main" val="30769526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txStyles>
    <p:titleStyle>
      <a:lvl1pPr algn="r" defTabSz="914400" rtl="0" eaLnBrk="1" latinLnBrk="0" hangingPunct="1">
        <a:spcBef>
          <a:spcPct val="0"/>
        </a:spcBef>
        <a:buNone/>
        <a:defRPr sz="4400" b="1" kern="1200"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Black"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Narrow"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Narrow"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Narrow"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Narrow"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Narrow"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aquiconfelipetorres.jimd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aquiconfelipetorres.jimdo.com/"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CO" sz="1280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Satanás</a:t>
            </a:r>
            <a:r>
              <a:rPr lang="es-CO"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br>
              <a:rPr lang="es-CO"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br>
            <a:r>
              <a:rPr lang="es-CO"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El Adversario</a:t>
            </a:r>
            <a:endParaRPr lang="es-CO"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2 Subtítulo"/>
          <p:cNvSpPr>
            <a:spLocks noGrp="1"/>
          </p:cNvSpPr>
          <p:nvPr>
            <p:ph type="subTitle" idx="1"/>
          </p:nvPr>
        </p:nvSpPr>
        <p:spPr>
          <a:xfrm>
            <a:off x="1371600" y="4052664"/>
            <a:ext cx="7016824" cy="1752600"/>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a:r>
              <a:rPr lang="es-CO"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«Conociendo a Nuestro Mayor Enemigo»</a:t>
            </a:r>
            <a:endParaRPr lang="es-CO"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3 CuadroTexto"/>
          <p:cNvSpPr txBox="1"/>
          <p:nvPr/>
        </p:nvSpPr>
        <p:spPr>
          <a:xfrm>
            <a:off x="2627784" y="6300028"/>
            <a:ext cx="4320480" cy="369332"/>
          </a:xfrm>
          <a:prstGeom prst="rect">
            <a:avLst/>
          </a:prstGeom>
          <a:noFill/>
        </p:spPr>
        <p:txBody>
          <a:bodyPr wrap="square" rtlCol="0">
            <a:spAutoFit/>
          </a:bodyPr>
          <a:lstStyle/>
          <a:p>
            <a:pPr algn="ctr"/>
            <a:r>
              <a:rPr lang="es-CO" dirty="0" smtClean="0">
                <a:hlinkClick r:id="rId2"/>
              </a:rPr>
              <a:t>http://aquiconfelipetorres.jimdo.com</a:t>
            </a:r>
            <a:endParaRPr lang="es-CO" dirty="0"/>
          </a:p>
        </p:txBody>
      </p:sp>
    </p:spTree>
    <p:extLst>
      <p:ext uri="{BB962C8B-B14F-4D97-AF65-F5344CB8AC3E}">
        <p14:creationId xmlns:p14="http://schemas.microsoft.com/office/powerpoint/2010/main" val="3776943935"/>
      </p:ext>
    </p:extLst>
  </p:cSld>
  <p:clrMapOvr>
    <a:masterClrMapping/>
  </p:clrMapOvr>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La batalla</a:t>
            </a:r>
            <a:endParaRPr lang="es-CO" dirty="0"/>
          </a:p>
        </p:txBody>
      </p:sp>
      <p:sp>
        <p:nvSpPr>
          <p:cNvPr id="3" name="2 Marcador de contenido"/>
          <p:cNvSpPr>
            <a:spLocks noGrp="1"/>
          </p:cNvSpPr>
          <p:nvPr>
            <p:ph idx="1"/>
          </p:nvPr>
        </p:nvSpPr>
        <p:spPr>
          <a:xfrm>
            <a:off x="179512" y="1052736"/>
            <a:ext cx="8784976" cy="5688632"/>
          </a:xfrm>
        </p:spPr>
        <p:txBody>
          <a:bodyPr>
            <a:noAutofit/>
          </a:bodyPr>
          <a:lstStyle/>
          <a:p>
            <a:pPr marL="0" indent="0" algn="just">
              <a:buNone/>
            </a:pPr>
            <a:r>
              <a:rPr lang="es-CO" sz="2800" dirty="0" smtClean="0"/>
              <a:t>Después de que lucifer se revela contra Dios no se iría tan fácil de aquel lugar, ya que si bien recordamos el  quería subir al monte de Dios para establecer su reinado y ser semejante al Altísimo, aquí se registra la batalla mas grande de la historia, donde es necesario expulsar al adversario del cielo con sus seguidores </a:t>
            </a:r>
            <a:r>
              <a:rPr lang="es-CO" sz="2800" b="1" dirty="0" smtClean="0">
                <a:solidFill>
                  <a:srgbClr val="C00000"/>
                </a:solidFill>
              </a:rPr>
              <a:t>Apocalipsis 12:7-9 </a:t>
            </a:r>
            <a:r>
              <a:rPr lang="es-CO" sz="2800" dirty="0" smtClean="0"/>
              <a:t>«</a:t>
            </a:r>
            <a:r>
              <a:rPr lang="es-CO" sz="2800" b="1" i="1" u="sng" dirty="0" smtClean="0">
                <a:solidFill>
                  <a:srgbClr val="002060"/>
                </a:solidFill>
              </a:rPr>
              <a:t>Después hubo una gran batalla en el cielo: Miguel y sus ángeles luchaban contra el dragón</a:t>
            </a:r>
            <a:r>
              <a:rPr lang="es-CO" sz="2800" dirty="0" smtClean="0">
                <a:solidFill>
                  <a:srgbClr val="002060"/>
                </a:solidFill>
              </a:rPr>
              <a:t>; y luchaban el dragón y sus ángeles; 8 pero no prevalecieron, ni se halló ya lugar para ellos en el cielo. 9 Y fue lanzado fuera el gran dragón, la serpiente antigua, que se llama diablo y Satanás, el cual engaña al mundo entero; fue arrojado a la tierra, y sus ángeles fueron arrojados con él</a:t>
            </a:r>
            <a:r>
              <a:rPr lang="es-CO" sz="2800" dirty="0" smtClean="0"/>
              <a:t>.» una gran batalla para sacar del cielo al engañador, aquel fue arrojado a la tierra con sus ángeles.</a:t>
            </a:r>
            <a:endParaRPr lang="es-CO" sz="2800" dirty="0"/>
          </a:p>
        </p:txBody>
      </p:sp>
    </p:spTree>
    <p:extLst>
      <p:ext uri="{BB962C8B-B14F-4D97-AF65-F5344CB8AC3E}">
        <p14:creationId xmlns:p14="http://schemas.microsoft.com/office/powerpoint/2010/main" val="1608187490"/>
      </p:ext>
    </p:extLst>
  </p:cSld>
  <p:clrMapOvr>
    <a:masterClrMapping/>
  </p:clrMapOvr>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El Pecado</a:t>
            </a:r>
            <a:endParaRPr lang="es-CO" dirty="0"/>
          </a:p>
        </p:txBody>
      </p:sp>
      <p:sp>
        <p:nvSpPr>
          <p:cNvPr id="3" name="2 Marcador de contenido"/>
          <p:cNvSpPr>
            <a:spLocks noGrp="1"/>
          </p:cNvSpPr>
          <p:nvPr>
            <p:ph idx="1"/>
          </p:nvPr>
        </p:nvSpPr>
        <p:spPr/>
        <p:txBody>
          <a:bodyPr>
            <a:normAutofit lnSpcReduction="10000"/>
          </a:bodyPr>
          <a:lstStyle/>
          <a:p>
            <a:pPr algn="just"/>
            <a:r>
              <a:rPr lang="es-CO" dirty="0" smtClean="0"/>
              <a:t>Pronto los ciudadanos del reino de los cielos entenderían el gran precio que tenia el pecado, la desdicha y la perdición de muchos ángeles a causa del error, </a:t>
            </a:r>
            <a:r>
              <a:rPr lang="es-CO" b="1" dirty="0" smtClean="0">
                <a:solidFill>
                  <a:srgbClr val="C00000"/>
                </a:solidFill>
                <a:effectLst>
                  <a:outerShdw blurRad="38100" dist="38100" dir="2700000" algn="tl">
                    <a:srgbClr val="000000">
                      <a:alpha val="43137"/>
                    </a:srgbClr>
                  </a:outerShdw>
                </a:effectLst>
              </a:rPr>
              <a:t>Romanos 6:23</a:t>
            </a:r>
            <a:r>
              <a:rPr lang="es-CO" dirty="0" smtClean="0"/>
              <a:t> «</a:t>
            </a:r>
            <a:r>
              <a:rPr lang="es-CO" dirty="0" smtClean="0">
                <a:solidFill>
                  <a:srgbClr val="002060"/>
                </a:solidFill>
              </a:rPr>
              <a:t>Porque la paga del pecado es muerte, mas la dádiva de Dios es vida eterna en Cristo Jesús Señor nuestro.</a:t>
            </a:r>
            <a:r>
              <a:rPr lang="es-CO" dirty="0" smtClean="0"/>
              <a:t>».</a:t>
            </a:r>
          </a:p>
          <a:p>
            <a:pPr algn="just"/>
            <a:r>
              <a:rPr lang="es-CO" dirty="0" smtClean="0"/>
              <a:t>Después de esto Satanás entendiendo el poco tiempo que le queda busca rápidamente seguidores, </a:t>
            </a:r>
            <a:r>
              <a:rPr lang="es-CO" b="1" dirty="0" smtClean="0">
                <a:solidFill>
                  <a:srgbClr val="C00000"/>
                </a:solidFill>
              </a:rPr>
              <a:t>1 Pedro 5:8</a:t>
            </a:r>
            <a:r>
              <a:rPr lang="es-CO" dirty="0" smtClean="0"/>
              <a:t> «</a:t>
            </a:r>
            <a:r>
              <a:rPr lang="es-CO" dirty="0" smtClean="0">
                <a:solidFill>
                  <a:srgbClr val="002060"/>
                </a:solidFill>
              </a:rPr>
              <a:t>Sed sobrios, y velad; porque vuestro adversario el diablo, como león rugiente, anda alrededor buscando a quien devorar;</a:t>
            </a:r>
            <a:r>
              <a:rPr lang="es-CO" dirty="0" smtClean="0"/>
              <a:t>»</a:t>
            </a:r>
            <a:endParaRPr lang="es-CO" dirty="0"/>
          </a:p>
        </p:txBody>
      </p:sp>
    </p:spTree>
    <p:extLst>
      <p:ext uri="{BB962C8B-B14F-4D97-AF65-F5344CB8AC3E}">
        <p14:creationId xmlns:p14="http://schemas.microsoft.com/office/powerpoint/2010/main" val="3854845987"/>
      </p:ext>
    </p:extLst>
  </p:cSld>
  <p:clrMapOvr>
    <a:masterClrMapping/>
  </p:clrMapOvr>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O" sz="3200" dirty="0" smtClean="0"/>
              <a:t>Satanás Conoce la Voluntad de Dios</a:t>
            </a:r>
            <a:endParaRPr lang="es-CO" sz="3200" dirty="0"/>
          </a:p>
        </p:txBody>
      </p:sp>
      <p:sp>
        <p:nvSpPr>
          <p:cNvPr id="3" name="2 Marcador de contenido"/>
          <p:cNvSpPr>
            <a:spLocks noGrp="1"/>
          </p:cNvSpPr>
          <p:nvPr>
            <p:ph idx="1"/>
          </p:nvPr>
        </p:nvSpPr>
        <p:spPr>
          <a:xfrm>
            <a:off x="179512" y="908720"/>
            <a:ext cx="8784976" cy="5949280"/>
          </a:xfrm>
        </p:spPr>
        <p:txBody>
          <a:bodyPr>
            <a:normAutofit fontScale="77500" lnSpcReduction="20000"/>
          </a:bodyPr>
          <a:lstStyle/>
          <a:p>
            <a:pPr marL="0" indent="0" algn="just">
              <a:buNone/>
            </a:pPr>
            <a:r>
              <a:rPr lang="es-CO" dirty="0" smtClean="0"/>
              <a:t>Aunque no lo crean muchos pero Dios al crear a lucifer lo doto de gran sabiduría, le entrego la perfecta ley de la libertad y su buena voluntad, Lucifer al estar en el monte de Dios conocía claramente los negocios, conocía la palabra de Dios, </a:t>
            </a:r>
            <a:r>
              <a:rPr lang="es-CO" b="1" dirty="0" smtClean="0">
                <a:solidFill>
                  <a:srgbClr val="C00000"/>
                </a:solidFill>
              </a:rPr>
              <a:t>Mateo 4:1-11 </a:t>
            </a:r>
            <a:r>
              <a:rPr lang="es-CO" dirty="0" smtClean="0"/>
              <a:t>«</a:t>
            </a:r>
            <a:r>
              <a:rPr lang="es-CO" dirty="0" smtClean="0">
                <a:solidFill>
                  <a:srgbClr val="002060"/>
                </a:solidFill>
              </a:rPr>
              <a:t>Entonces Jesús fue llevado por el Espíritu al desierto, para ser tentado por el diablo. 2 Y después de haber ayunado cuarenta días y cuarenta noches, tuvo hambre. 3 Y </a:t>
            </a:r>
            <a:r>
              <a:rPr lang="es-CO" b="1" i="1" u="sng" dirty="0" smtClean="0">
                <a:solidFill>
                  <a:srgbClr val="002060"/>
                </a:solidFill>
              </a:rPr>
              <a:t>vino a él el tentador</a:t>
            </a:r>
            <a:r>
              <a:rPr lang="es-CO" dirty="0" smtClean="0">
                <a:solidFill>
                  <a:srgbClr val="002060"/>
                </a:solidFill>
              </a:rPr>
              <a:t>, y le dijo: Si eres Hijo de Dios, dí que estas piedras se conviertan en pan. 4 El respondió y dijo: Escrito está: No sólo de pan vivirá el hombre, sino de toda palabra que sale de la boca de Dios. 5 </a:t>
            </a:r>
            <a:r>
              <a:rPr lang="es-CO" b="1" i="1" u="sng" dirty="0" smtClean="0">
                <a:solidFill>
                  <a:srgbClr val="002060"/>
                </a:solidFill>
              </a:rPr>
              <a:t>Entonces el diablo le llevó a la santa ciudad, y le puso sobre el pináculo del templo, 6 y le dijo: Si eres Hijo de Dios, échate abajo; porque escrito está: A sus ángeles mandará acerca de ti, y, En sus manos te sostendrán, Para que no tropieces con tu pie en piedra.</a:t>
            </a:r>
            <a:r>
              <a:rPr lang="es-CO" dirty="0" smtClean="0">
                <a:solidFill>
                  <a:srgbClr val="002060"/>
                </a:solidFill>
              </a:rPr>
              <a:t> 7 Jesús le dijo: Escrito está también: No tentarás al Señor tu Dios. 8 Otra vez le llevó el diablo a un monte muy alto, y le mostró todos los reinos del mundo y la gloria de ellos, 9 y le dijo: Todo esto te daré, si postrado me adorares. 10 Entonces Jesús le dijo: Vete, Satanás, porque escrito está: Al Señor tu Dios adorarás, y a él sólo servirás. 11 El diablo entonces le dejó; y he aquí vinieron ángeles y le servían.»</a:t>
            </a:r>
            <a:endParaRPr lang="es-CO" dirty="0">
              <a:solidFill>
                <a:srgbClr val="002060"/>
              </a:solidFill>
            </a:endParaRPr>
          </a:p>
        </p:txBody>
      </p:sp>
    </p:spTree>
    <p:extLst>
      <p:ext uri="{BB962C8B-B14F-4D97-AF65-F5344CB8AC3E}">
        <p14:creationId xmlns:p14="http://schemas.microsoft.com/office/powerpoint/2010/main" val="2831835399"/>
      </p:ext>
    </p:extLst>
  </p:cSld>
  <p:clrMapOvr>
    <a:masterClrMapping/>
  </p:clrMapOvr>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Conclusión</a:t>
            </a:r>
            <a:endParaRPr lang="es-CO" dirty="0"/>
          </a:p>
        </p:txBody>
      </p:sp>
      <p:sp>
        <p:nvSpPr>
          <p:cNvPr id="3" name="2 Marcador de contenido"/>
          <p:cNvSpPr>
            <a:spLocks noGrp="1"/>
          </p:cNvSpPr>
          <p:nvPr>
            <p:ph idx="1"/>
          </p:nvPr>
        </p:nvSpPr>
        <p:spPr/>
        <p:txBody>
          <a:bodyPr anchor="ctr"/>
          <a:lstStyle/>
          <a:p>
            <a:pPr marL="0" indent="0" algn="just">
              <a:buNone/>
            </a:pPr>
            <a:r>
              <a:rPr lang="es-CO" dirty="0" smtClean="0"/>
              <a:t>Es necesario que el cristiano fiel conozca contra quien es su lucha, contra quien debe erguirse y pelear la buena batalla de la fe, El Apóstol Pablo confirma en </a:t>
            </a:r>
            <a:r>
              <a:rPr lang="es-CO" b="1" dirty="0" smtClean="0">
                <a:solidFill>
                  <a:srgbClr val="C00000"/>
                </a:solidFill>
              </a:rPr>
              <a:t>2 Corintios 2:11</a:t>
            </a:r>
            <a:r>
              <a:rPr lang="es-CO" dirty="0" smtClean="0"/>
              <a:t> «</a:t>
            </a:r>
            <a:r>
              <a:rPr lang="es-CO" dirty="0">
                <a:solidFill>
                  <a:srgbClr val="002060"/>
                </a:solidFill>
              </a:rPr>
              <a:t>para que Satanás no gane ventaja alguna sobre nosotros; pues no ignoramos sus maquinaciones</a:t>
            </a:r>
            <a:r>
              <a:rPr lang="es-CO" dirty="0" smtClean="0">
                <a:solidFill>
                  <a:srgbClr val="002060"/>
                </a:solidFill>
              </a:rPr>
              <a:t>.</a:t>
            </a:r>
            <a:r>
              <a:rPr lang="es-CO" dirty="0" smtClean="0"/>
              <a:t>» que es necesario no ignorar las maquinaciones, los engaños del adversario.</a:t>
            </a:r>
            <a:endParaRPr lang="es-CO" dirty="0"/>
          </a:p>
        </p:txBody>
      </p:sp>
    </p:spTree>
    <p:extLst>
      <p:ext uri="{BB962C8B-B14F-4D97-AF65-F5344CB8AC3E}">
        <p14:creationId xmlns:p14="http://schemas.microsoft.com/office/powerpoint/2010/main" val="2162321753"/>
      </p:ext>
    </p:extLst>
  </p:cSld>
  <p:clrMapOvr>
    <a:masterClrMapping/>
  </p:clrMapOvr>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Dios les Bendiga</a:t>
            </a:r>
            <a:endParaRPr lang="es-CO" dirty="0"/>
          </a:p>
        </p:txBody>
      </p:sp>
      <p:sp>
        <p:nvSpPr>
          <p:cNvPr id="3" name="2 Marcador de texto"/>
          <p:cNvSpPr>
            <a:spLocks noGrp="1"/>
          </p:cNvSpPr>
          <p:nvPr>
            <p:ph type="body" idx="1"/>
          </p:nvPr>
        </p:nvSpPr>
        <p:spPr/>
        <p:txBody>
          <a:bodyPr/>
          <a:lstStyle/>
          <a:p>
            <a:r>
              <a:rPr lang="es-CO" dirty="0" smtClean="0"/>
              <a:t>Saludos</a:t>
            </a:r>
            <a:endParaRPr lang="es-CO" dirty="0"/>
          </a:p>
        </p:txBody>
      </p:sp>
      <p:sp>
        <p:nvSpPr>
          <p:cNvPr id="4" name="3 CuadroTexto"/>
          <p:cNvSpPr txBox="1"/>
          <p:nvPr/>
        </p:nvSpPr>
        <p:spPr>
          <a:xfrm>
            <a:off x="2627784" y="6300028"/>
            <a:ext cx="4320480" cy="369332"/>
          </a:xfrm>
          <a:prstGeom prst="rect">
            <a:avLst/>
          </a:prstGeom>
          <a:noFill/>
        </p:spPr>
        <p:txBody>
          <a:bodyPr wrap="square" rtlCol="0">
            <a:spAutoFit/>
          </a:bodyPr>
          <a:lstStyle/>
          <a:p>
            <a:pPr algn="ctr"/>
            <a:r>
              <a:rPr lang="es-CO" dirty="0" smtClean="0">
                <a:hlinkClick r:id="rId2"/>
              </a:rPr>
              <a:t>http://aquiconfelipetorres.jimdo.com</a:t>
            </a:r>
            <a:endParaRPr lang="es-CO" dirty="0"/>
          </a:p>
        </p:txBody>
      </p:sp>
    </p:spTree>
    <p:extLst>
      <p:ext uri="{BB962C8B-B14F-4D97-AF65-F5344CB8AC3E}">
        <p14:creationId xmlns:p14="http://schemas.microsoft.com/office/powerpoint/2010/main" val="4157070573"/>
      </p:ext>
    </p:extLst>
  </p:cSld>
  <p:clrMapOvr>
    <a:masterClrMapping/>
  </p:clrMapOvr>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Introducción</a:t>
            </a:r>
            <a:endParaRPr lang="es-CO" dirty="0"/>
          </a:p>
        </p:txBody>
      </p:sp>
      <p:sp>
        <p:nvSpPr>
          <p:cNvPr id="3" name="2 Marcador de contenido"/>
          <p:cNvSpPr>
            <a:spLocks noGrp="1"/>
          </p:cNvSpPr>
          <p:nvPr>
            <p:ph idx="1"/>
          </p:nvPr>
        </p:nvSpPr>
        <p:spPr/>
        <p:txBody>
          <a:bodyPr>
            <a:normAutofit fontScale="92500" lnSpcReduction="10000"/>
          </a:bodyPr>
          <a:lstStyle/>
          <a:p>
            <a:pPr marL="0" indent="0" algn="just">
              <a:buNone/>
            </a:pPr>
            <a:r>
              <a:rPr lang="es-CO" dirty="0" smtClean="0"/>
              <a:t>Muchos se preguntan hoy sobre la existencia de tan aterrador personaje que ha marcado la historia de la humanidad, una línea de tiempo de caos y destrucción muestran claramente un autor que su único propósito es acabar con todo aquello que es producto de las manos de Dios, comúnmente se le conoce como Lucifer, Satanás, El Diablo, El Adversario, pero, lo importante no es su nombre, lo importante es su obra, como seduce a los hombres para que se destruyan así mismos y como trabaja constantemente buscando alejar a los creyentes de la verdadera voluntad del Señor; hay preguntas que resolver y esperamos que a la luz de la biblia podamos dar respuesta a cada una de ellas.</a:t>
            </a:r>
            <a:endParaRPr lang="es-CO" dirty="0"/>
          </a:p>
        </p:txBody>
      </p:sp>
    </p:spTree>
    <p:extLst>
      <p:ext uri="{BB962C8B-B14F-4D97-AF65-F5344CB8AC3E}">
        <p14:creationId xmlns:p14="http://schemas.microsoft.com/office/powerpoint/2010/main" val="1975318199"/>
      </p:ext>
    </p:extLst>
  </p:cSld>
  <p:clrMapOvr>
    <a:masterClrMapping/>
  </p:clrMapOvr>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El Origen del Mal</a:t>
            </a:r>
            <a:endParaRPr lang="es-CO" dirty="0"/>
          </a:p>
        </p:txBody>
      </p:sp>
      <p:sp>
        <p:nvSpPr>
          <p:cNvPr id="3" name="2 Marcador de contenido"/>
          <p:cNvSpPr>
            <a:spLocks noGrp="1"/>
          </p:cNvSpPr>
          <p:nvPr>
            <p:ph idx="1"/>
          </p:nvPr>
        </p:nvSpPr>
        <p:spPr>
          <a:xfrm>
            <a:off x="179512" y="1052736"/>
            <a:ext cx="8784976" cy="5688632"/>
          </a:xfrm>
        </p:spPr>
        <p:txBody>
          <a:bodyPr>
            <a:normAutofit fontScale="55000" lnSpcReduction="20000"/>
          </a:bodyPr>
          <a:lstStyle/>
          <a:p>
            <a:pPr marL="0" indent="0" algn="just">
              <a:buNone/>
            </a:pPr>
            <a:r>
              <a:rPr lang="es-CO" dirty="0" smtClean="0"/>
              <a:t>Antes de que la humanidad existiera hubo una guerra en el cielo que según registros bíblicos no se sabe cuanto duro, solo se sabe que fue el producto de algunas criaturas de Dios que se habían revelado a su gobierno de justicia e igualdad, Lucifer que significa «Portador de Luz» fue una criatura muy especial de Dios, el producto de un gran trabajo que según la Biblia cuido cada detalle, buscando que fuera un ser que llenaría el Cielo con la luz, con la Voluntad de Dios, </a:t>
            </a:r>
            <a:r>
              <a:rPr lang="es-CO" b="1" dirty="0" smtClean="0">
                <a:solidFill>
                  <a:srgbClr val="C00000"/>
                </a:solidFill>
              </a:rPr>
              <a:t>Ezequiel 28:12-19 </a:t>
            </a:r>
            <a:r>
              <a:rPr lang="es-CO" dirty="0" smtClean="0"/>
              <a:t>«</a:t>
            </a:r>
            <a:r>
              <a:rPr lang="es-CO" sz="3600" b="1" i="1" dirty="0" smtClean="0">
                <a:solidFill>
                  <a:srgbClr val="002060"/>
                </a:solidFill>
              </a:rPr>
              <a:t>Hijo de hombre, levanta endechas sobre el rey de Tiro, y dile: Así ha dicho Jehová el Señor: </a:t>
            </a:r>
            <a:r>
              <a:rPr lang="es-CO" sz="3600" b="1" i="1" u="sng" dirty="0" smtClean="0">
                <a:solidFill>
                  <a:srgbClr val="002060"/>
                </a:solidFill>
              </a:rPr>
              <a:t>Tú eras el sello de la perfección, lleno de sabiduría, y acabado de hermosura. 13 En Edén, en el huerto de Dios estuviste; de toda piedra preciosa era tu vestidura; de cornerina, topacio, jaspe, crisólito, berilo y ónice; de zafiro, carbunclo, esmeralda y oro; los primores de tus tamboriles y flautas estuvieron preparados para ti en el día de tu creación. 14 Tú, querubín grande, protector, yo te puse en el santo monte de Dios, allí estuviste; en medio de las piedras de fuego te paseabas. 15 Perfecto eras en todos tus caminos desde el día que fuiste creado, hasta que se halló en ti maldad.</a:t>
            </a:r>
            <a:r>
              <a:rPr lang="es-CO" sz="3600" b="1" i="1" dirty="0" smtClean="0">
                <a:solidFill>
                  <a:srgbClr val="002060"/>
                </a:solidFill>
              </a:rPr>
              <a:t> 16 A causa de la multitud de tus contrataciones fuiste lleno de iniquidad, y pecaste; por lo que yo te eché del monte de Dios, y te arrojé de entre las piedras del fuego, oh querubín protector. 17 Se enalteció tu corazón a causa de tu hermosura, corrompiste tu sabiduría a causa de tu esplendor; yo te arrojaré por tierra; delante de los reyes te pondré para que miren en ti. 18 Con la multitud de tus maldades y con la iniquidad de tus contrataciones profanaste tu santuario; yo, pues, saqué fuego de en medio de ti, el cual te consumió, y te puse en ceniza sobre la tierra a los ojos de todos los que te miran. 19 Todos los que te conocieron de entre los pueblos se maravillarán sobre ti; espanto serás, y para siempre dejarás de ser.</a:t>
            </a:r>
            <a:r>
              <a:rPr lang="es-CO" i="1" dirty="0" smtClean="0"/>
              <a:t>» </a:t>
            </a:r>
            <a:endParaRPr lang="es-CO" i="1" dirty="0"/>
          </a:p>
        </p:txBody>
      </p:sp>
    </p:spTree>
    <p:extLst>
      <p:ext uri="{BB962C8B-B14F-4D97-AF65-F5344CB8AC3E}">
        <p14:creationId xmlns:p14="http://schemas.microsoft.com/office/powerpoint/2010/main" val="1085841105"/>
      </p:ext>
    </p:extLst>
  </p:cSld>
  <p:clrMapOvr>
    <a:masterClrMapping/>
  </p:clrMapOvr>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El Origen del Mal</a:t>
            </a:r>
            <a:endParaRPr lang="es-CO" dirty="0"/>
          </a:p>
        </p:txBody>
      </p:sp>
      <p:sp>
        <p:nvSpPr>
          <p:cNvPr id="3" name="2 Marcador de contenido"/>
          <p:cNvSpPr>
            <a:spLocks noGrp="1"/>
          </p:cNvSpPr>
          <p:nvPr>
            <p:ph idx="1"/>
          </p:nvPr>
        </p:nvSpPr>
        <p:spPr/>
        <p:txBody>
          <a:bodyPr>
            <a:normAutofit lnSpcReduction="10000"/>
          </a:bodyPr>
          <a:lstStyle/>
          <a:p>
            <a:pPr algn="just"/>
            <a:r>
              <a:rPr lang="es-CO" dirty="0" smtClean="0"/>
              <a:t>Al ver lucifer su grande hermosura y su esplendor, características que Dios le había dado, comenzó a dejar el amor hacia Dios y se enfoco por el amor hacia el mismo, conociendo de antemano la supremacía de Dios y la perfección, busco ser como el, dejando a un lado los principio de la sabiduría y entregándose al orgullo propio desafió al creador y por ello fue expulsado del monte de Dios. </a:t>
            </a:r>
            <a:r>
              <a:rPr lang="es-CO" b="1" dirty="0" smtClean="0">
                <a:solidFill>
                  <a:srgbClr val="C00000"/>
                </a:solidFill>
              </a:rPr>
              <a:t>Ezequiel 28:17 </a:t>
            </a:r>
            <a:r>
              <a:rPr lang="es-CO" dirty="0" smtClean="0"/>
              <a:t>«</a:t>
            </a:r>
            <a:r>
              <a:rPr lang="es-CO" b="1" i="1" u="sng" dirty="0" smtClean="0">
                <a:solidFill>
                  <a:srgbClr val="002060"/>
                </a:solidFill>
              </a:rPr>
              <a:t>Se enalteció tu corazón a causa de tu hermosura</a:t>
            </a:r>
            <a:r>
              <a:rPr lang="es-CO" dirty="0" smtClean="0">
                <a:solidFill>
                  <a:srgbClr val="002060"/>
                </a:solidFill>
              </a:rPr>
              <a:t>, </a:t>
            </a:r>
            <a:r>
              <a:rPr lang="es-CO" b="1" i="1" u="sng" dirty="0" smtClean="0">
                <a:solidFill>
                  <a:srgbClr val="002060"/>
                </a:solidFill>
              </a:rPr>
              <a:t>corrompiste tu sabiduría a causa de tu esplendor</a:t>
            </a:r>
            <a:r>
              <a:rPr lang="es-CO" dirty="0" smtClean="0">
                <a:solidFill>
                  <a:srgbClr val="002060"/>
                </a:solidFill>
              </a:rPr>
              <a:t>; yo te arrojaré por tierra; delante de los reyes te pondré para que miren en ti.</a:t>
            </a:r>
            <a:r>
              <a:rPr lang="es-CO" dirty="0" smtClean="0"/>
              <a:t>»</a:t>
            </a:r>
            <a:endParaRPr lang="es-CO" dirty="0"/>
          </a:p>
        </p:txBody>
      </p:sp>
    </p:spTree>
    <p:extLst>
      <p:ext uri="{BB962C8B-B14F-4D97-AF65-F5344CB8AC3E}">
        <p14:creationId xmlns:p14="http://schemas.microsoft.com/office/powerpoint/2010/main" val="64002391"/>
      </p:ext>
    </p:extLst>
  </p:cSld>
  <p:clrMapOvr>
    <a:masterClrMapping/>
  </p:clrMapOvr>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La Semilla del Mal</a:t>
            </a:r>
            <a:endParaRPr lang="es-CO" dirty="0"/>
          </a:p>
        </p:txBody>
      </p:sp>
      <p:sp>
        <p:nvSpPr>
          <p:cNvPr id="3" name="2 Marcador de contenido"/>
          <p:cNvSpPr>
            <a:spLocks noGrp="1"/>
          </p:cNvSpPr>
          <p:nvPr>
            <p:ph idx="1"/>
          </p:nvPr>
        </p:nvSpPr>
        <p:spPr/>
        <p:txBody>
          <a:bodyPr>
            <a:normAutofit fontScale="92500" lnSpcReduction="10000"/>
          </a:bodyPr>
          <a:lstStyle/>
          <a:p>
            <a:pPr marL="0" indent="0" algn="just">
              <a:buNone/>
            </a:pPr>
            <a:r>
              <a:rPr lang="es-CO" b="1" dirty="0" smtClean="0">
                <a:solidFill>
                  <a:srgbClr val="C00000"/>
                </a:solidFill>
                <a:effectLst>
                  <a:outerShdw blurRad="38100" dist="38100" dir="2700000" algn="tl">
                    <a:srgbClr val="000000">
                      <a:alpha val="43137"/>
                    </a:srgbClr>
                  </a:outerShdw>
                </a:effectLst>
              </a:rPr>
              <a:t>Isaías 14:12-14 </a:t>
            </a:r>
            <a:r>
              <a:rPr lang="es-CO" dirty="0" smtClean="0"/>
              <a:t>«</a:t>
            </a:r>
            <a:r>
              <a:rPr lang="es-CO" dirty="0" smtClean="0">
                <a:solidFill>
                  <a:srgbClr val="002060"/>
                </a:solidFill>
              </a:rPr>
              <a:t>¡Cómo caíste del cielo, oh Lucero, hijo de la mañana! Cortado fuiste por tierra, tú que debilitabas a las naciones. 13 </a:t>
            </a:r>
            <a:r>
              <a:rPr lang="es-CO" b="1" i="1" u="sng" dirty="0" smtClean="0">
                <a:solidFill>
                  <a:srgbClr val="002060"/>
                </a:solidFill>
              </a:rPr>
              <a:t>Tú que decías en tu corazón: Subiré al cielo; en lo alto, junto a las estrellas de Dios, levantaré mi trono, y en el monte del testimonio me sentaré, a los lados del norte; 14 sobre las alturas de las nubes subiré, y seré semejante al Altísimo</a:t>
            </a:r>
            <a:r>
              <a:rPr lang="es-CO" dirty="0" smtClean="0">
                <a:solidFill>
                  <a:srgbClr val="002060"/>
                </a:solidFill>
              </a:rPr>
              <a:t>.</a:t>
            </a:r>
            <a:r>
              <a:rPr lang="es-CO" dirty="0" smtClean="0"/>
              <a:t>» lucifer comenzó a tener pensamientos propios de amor así el mismo, comenzó a desear ser como Dios en Poder y Autoridad, trato de levantar su trono en el monte del testimonio y ser adorado como Dios, estos pensamientos lo llevaron a su propia destrucción ya que la Palabra de Dios enseña </a:t>
            </a:r>
            <a:r>
              <a:rPr lang="es-CO" b="1" dirty="0" smtClean="0">
                <a:solidFill>
                  <a:srgbClr val="C00000"/>
                </a:solidFill>
                <a:effectLst>
                  <a:outerShdw blurRad="38100" dist="38100" dir="2700000" algn="tl">
                    <a:srgbClr val="000000">
                      <a:alpha val="43137"/>
                    </a:srgbClr>
                  </a:outerShdw>
                </a:effectLst>
              </a:rPr>
              <a:t>Éxodo 20:3 </a:t>
            </a:r>
            <a:r>
              <a:rPr lang="es-CO" dirty="0" smtClean="0"/>
              <a:t>«</a:t>
            </a:r>
            <a:r>
              <a:rPr lang="es-CO" dirty="0" smtClean="0">
                <a:solidFill>
                  <a:srgbClr val="002060"/>
                </a:solidFill>
              </a:rPr>
              <a:t>No tendrás dioses ajenos delante de mí.</a:t>
            </a:r>
            <a:r>
              <a:rPr lang="es-CO" dirty="0" smtClean="0"/>
              <a:t>»</a:t>
            </a:r>
            <a:endParaRPr lang="es-CO" dirty="0"/>
          </a:p>
        </p:txBody>
      </p:sp>
    </p:spTree>
    <p:extLst>
      <p:ext uri="{BB962C8B-B14F-4D97-AF65-F5344CB8AC3E}">
        <p14:creationId xmlns:p14="http://schemas.microsoft.com/office/powerpoint/2010/main" val="2080378811"/>
      </p:ext>
    </p:extLst>
  </p:cSld>
  <p:clrMapOvr>
    <a:masterClrMapping/>
  </p:clrMapOvr>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Sus Seguidores</a:t>
            </a:r>
            <a:endParaRPr lang="es-CO" dirty="0"/>
          </a:p>
        </p:txBody>
      </p:sp>
      <p:sp>
        <p:nvSpPr>
          <p:cNvPr id="3" name="2 Marcador de contenido"/>
          <p:cNvSpPr>
            <a:spLocks noGrp="1"/>
          </p:cNvSpPr>
          <p:nvPr>
            <p:ph idx="1"/>
          </p:nvPr>
        </p:nvSpPr>
        <p:spPr/>
        <p:txBody>
          <a:bodyPr>
            <a:normAutofit fontScale="85000" lnSpcReduction="20000"/>
          </a:bodyPr>
          <a:lstStyle/>
          <a:p>
            <a:pPr marL="0" indent="0" algn="just">
              <a:buNone/>
            </a:pPr>
            <a:r>
              <a:rPr lang="es-CO" dirty="0" smtClean="0"/>
              <a:t>Debemos dejar en claro que lucifer para llevar a acabo su plan necesitaba de criaturas que lo siguieran, su gran poder de persuasión lo motivo a buscar en medio de los ángeles a seguidores que lo apoyarían para la revolución que estaba a punto de empezar por causa del engaño y amor propio de lucifer; una cosa es cierta ¿Cómo pudieron los ángeles de Dios ser engañados? Si bien usted entiende, los ángeles hasta aquel entonces solo conocían de la buena voluntad del Señor, nunca habían oído hablar de la mentira y del engaño, es por ello que lucifer aprovecho y los llevo por el camino de la perdición </a:t>
            </a:r>
            <a:r>
              <a:rPr lang="es-CO" b="1" dirty="0" smtClean="0">
                <a:solidFill>
                  <a:srgbClr val="C00000"/>
                </a:solidFill>
              </a:rPr>
              <a:t>2 Pedro 2:4 </a:t>
            </a:r>
            <a:r>
              <a:rPr lang="es-CO" dirty="0" smtClean="0"/>
              <a:t>«</a:t>
            </a:r>
            <a:r>
              <a:rPr lang="es-CO" dirty="0" smtClean="0">
                <a:solidFill>
                  <a:srgbClr val="002060"/>
                </a:solidFill>
              </a:rPr>
              <a:t>Porque </a:t>
            </a:r>
            <a:r>
              <a:rPr lang="es-CO" b="1" i="1" u="sng" dirty="0" smtClean="0">
                <a:solidFill>
                  <a:srgbClr val="002060"/>
                </a:solidFill>
              </a:rPr>
              <a:t>si Dios no perdonó a los ángeles que pecaron</a:t>
            </a:r>
            <a:r>
              <a:rPr lang="es-CO" dirty="0" smtClean="0">
                <a:solidFill>
                  <a:srgbClr val="002060"/>
                </a:solidFill>
              </a:rPr>
              <a:t>, sino que arrojándolos al infierno los entregó a prisiones de oscuridad, para ser reservados al juicio</a:t>
            </a:r>
            <a:r>
              <a:rPr lang="es-CO" dirty="0" smtClean="0"/>
              <a:t>» </a:t>
            </a:r>
            <a:r>
              <a:rPr lang="es-CO" b="1" dirty="0" smtClean="0">
                <a:solidFill>
                  <a:srgbClr val="C00000"/>
                </a:solidFill>
              </a:rPr>
              <a:t>Judas 6 </a:t>
            </a:r>
            <a:r>
              <a:rPr lang="es-CO" dirty="0" smtClean="0"/>
              <a:t>«</a:t>
            </a:r>
            <a:r>
              <a:rPr lang="es-CO" b="1" i="1" u="sng" dirty="0" smtClean="0">
                <a:solidFill>
                  <a:srgbClr val="002060"/>
                </a:solidFill>
              </a:rPr>
              <a:t>Y a los ángeles que no guardaron su dignidad, sino que abandonaron su propia morada, los ha guardado bajo oscuridad, en prisiones eternas, para el juicio del gran día;</a:t>
            </a:r>
            <a:r>
              <a:rPr lang="es-CO" dirty="0" smtClean="0"/>
              <a:t>»</a:t>
            </a:r>
            <a:endParaRPr lang="es-CO" dirty="0"/>
          </a:p>
        </p:txBody>
      </p:sp>
    </p:spTree>
    <p:extLst>
      <p:ext uri="{BB962C8B-B14F-4D97-AF65-F5344CB8AC3E}">
        <p14:creationId xmlns:p14="http://schemas.microsoft.com/office/powerpoint/2010/main" val="2288546163"/>
      </p:ext>
    </p:extLst>
  </p:cSld>
  <p:clrMapOvr>
    <a:masterClrMapping/>
  </p:clrMapOvr>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Los Pensamientos</a:t>
            </a:r>
            <a:endParaRPr lang="es-CO" dirty="0"/>
          </a:p>
        </p:txBody>
      </p:sp>
      <p:sp>
        <p:nvSpPr>
          <p:cNvPr id="3" name="2 Marcador de contenido"/>
          <p:cNvSpPr>
            <a:spLocks noGrp="1"/>
          </p:cNvSpPr>
          <p:nvPr>
            <p:ph idx="1"/>
          </p:nvPr>
        </p:nvSpPr>
        <p:spPr/>
        <p:txBody>
          <a:bodyPr/>
          <a:lstStyle/>
          <a:p>
            <a:pPr marL="0" indent="0" algn="just">
              <a:buNone/>
            </a:pPr>
            <a:r>
              <a:rPr lang="es-CO" dirty="0" smtClean="0"/>
              <a:t>Lucifer no podía ocultar sus propósitos delante de Dios, </a:t>
            </a:r>
            <a:r>
              <a:rPr lang="es-CO" b="1" dirty="0" smtClean="0">
                <a:solidFill>
                  <a:srgbClr val="C00000"/>
                </a:solidFill>
              </a:rPr>
              <a:t>Isaías 29:15</a:t>
            </a:r>
            <a:r>
              <a:rPr lang="es-CO" dirty="0" smtClean="0"/>
              <a:t> «</a:t>
            </a:r>
            <a:r>
              <a:rPr lang="es-CO" dirty="0" smtClean="0">
                <a:solidFill>
                  <a:srgbClr val="002060"/>
                </a:solidFill>
              </a:rPr>
              <a:t>¡Ay de los que se esconden de Jehová, encubriendo el consejo, y sus obras están en tinieblas, y dicen: ¿Quién nos ve, y quién nos conoce?</a:t>
            </a:r>
            <a:r>
              <a:rPr lang="es-CO" dirty="0" smtClean="0"/>
              <a:t>» Dios previendo lo que iba suceder preparo de antemano un plan para vencer a lucifer, aunque muchos no crean esto no tomo a Dios por sorpresa, el ya sabia todo lo que estaba por venir y preparo un plan en el cual todo aquellos que buscaran a Dios de corazón podían ser salvos de esta generación, podían ser salvos del pecado y del castigo eterno en el día del juicio final</a:t>
            </a:r>
            <a:endParaRPr lang="es-CO" dirty="0"/>
          </a:p>
        </p:txBody>
      </p:sp>
    </p:spTree>
    <p:extLst>
      <p:ext uri="{BB962C8B-B14F-4D97-AF65-F5344CB8AC3E}">
        <p14:creationId xmlns:p14="http://schemas.microsoft.com/office/powerpoint/2010/main" val="264377513"/>
      </p:ext>
    </p:extLst>
  </p:cSld>
  <p:clrMapOvr>
    <a:masterClrMapping/>
  </p:clrMapOvr>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Libre elección</a:t>
            </a:r>
            <a:endParaRPr lang="es-CO" dirty="0"/>
          </a:p>
        </p:txBody>
      </p:sp>
      <p:sp>
        <p:nvSpPr>
          <p:cNvPr id="3" name="2 Marcador de contenido"/>
          <p:cNvSpPr>
            <a:spLocks noGrp="1"/>
          </p:cNvSpPr>
          <p:nvPr>
            <p:ph idx="1"/>
          </p:nvPr>
        </p:nvSpPr>
        <p:spPr>
          <a:xfrm>
            <a:off x="179512" y="1052736"/>
            <a:ext cx="8784976" cy="5688632"/>
          </a:xfrm>
        </p:spPr>
        <p:txBody>
          <a:bodyPr>
            <a:normAutofit fontScale="92500"/>
          </a:bodyPr>
          <a:lstStyle/>
          <a:p>
            <a:pPr marL="0" indent="0" algn="just">
              <a:buNone/>
            </a:pPr>
            <a:r>
              <a:rPr lang="es-CO" dirty="0" smtClean="0"/>
              <a:t>Algunos podemos pensar que Dios creo un ángel defectuoso, pero algo que conocemos es que las criaturas de Dios tenían libre elección, algo que conocemos como la voluntad propia, Dios siempre ha querido que sus criaturas se acerquen a el de una forma voluntaria y no obligada o pre programada </a:t>
            </a:r>
            <a:r>
              <a:rPr lang="es-CO" b="1" dirty="0" smtClean="0">
                <a:solidFill>
                  <a:srgbClr val="C00000"/>
                </a:solidFill>
              </a:rPr>
              <a:t>2 Corintios 8:12</a:t>
            </a:r>
            <a:r>
              <a:rPr lang="es-CO" dirty="0" smtClean="0"/>
              <a:t> «</a:t>
            </a:r>
            <a:r>
              <a:rPr lang="es-CO" dirty="0" smtClean="0">
                <a:solidFill>
                  <a:srgbClr val="002060"/>
                </a:solidFill>
              </a:rPr>
              <a:t>Porque si primero </a:t>
            </a:r>
            <a:r>
              <a:rPr lang="es-CO" b="1" u="sng" dirty="0" smtClean="0">
                <a:solidFill>
                  <a:srgbClr val="002060"/>
                </a:solidFill>
              </a:rPr>
              <a:t>hay la voluntad </a:t>
            </a:r>
            <a:r>
              <a:rPr lang="es-CO" dirty="0" smtClean="0">
                <a:solidFill>
                  <a:srgbClr val="002060"/>
                </a:solidFill>
              </a:rPr>
              <a:t>dispuesta, será acepta según lo que uno tiene, no según lo que no tiene.</a:t>
            </a:r>
            <a:r>
              <a:rPr lang="es-CO" dirty="0" smtClean="0"/>
              <a:t>» Dios no quería que el servicio a el fuera algo forzado, todo lo quiere de corazón, porque en verdad esta la necesidad de adorarle y amarle; aquí nace que lucifer tenia libre elección, un riesgo y responsabilidad de esta característica era la rebelión hacia Dios.</a:t>
            </a:r>
            <a:endParaRPr lang="es-CO" dirty="0"/>
          </a:p>
        </p:txBody>
      </p:sp>
    </p:spTree>
    <p:extLst>
      <p:ext uri="{BB962C8B-B14F-4D97-AF65-F5344CB8AC3E}">
        <p14:creationId xmlns:p14="http://schemas.microsoft.com/office/powerpoint/2010/main" val="3201131273"/>
      </p:ext>
    </p:extLst>
  </p:cSld>
  <p:clrMapOvr>
    <a:masterClrMapping/>
  </p:clrMapOvr>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¿Por qué no lo Destruyo?</a:t>
            </a:r>
            <a:endParaRPr lang="es-CO" dirty="0"/>
          </a:p>
        </p:txBody>
      </p:sp>
      <p:sp>
        <p:nvSpPr>
          <p:cNvPr id="3" name="2 Marcador de contenido"/>
          <p:cNvSpPr>
            <a:spLocks noGrp="1"/>
          </p:cNvSpPr>
          <p:nvPr>
            <p:ph idx="1"/>
          </p:nvPr>
        </p:nvSpPr>
        <p:spPr>
          <a:xfrm>
            <a:off x="179512" y="1052736"/>
            <a:ext cx="8784976" cy="5688632"/>
          </a:xfrm>
        </p:spPr>
        <p:txBody>
          <a:bodyPr>
            <a:normAutofit fontScale="77500" lnSpcReduction="20000"/>
          </a:bodyPr>
          <a:lstStyle/>
          <a:p>
            <a:pPr marL="0" indent="0" algn="just">
              <a:buNone/>
            </a:pPr>
            <a:r>
              <a:rPr lang="es-CO" dirty="0" smtClean="0"/>
              <a:t>Dios después de que lucifer se revela, pudo fácilmente destruir a esta criatura pervertida, pero lo único que mostraría seria un Dios que abusaba de su autoridad y poder, es por esto que la parábola del trigo y la cizaña muestra la perfecta sabiduría de Dios para manejar este tipo de problemas </a:t>
            </a:r>
            <a:r>
              <a:rPr lang="es-CO" b="1" dirty="0" smtClean="0">
                <a:solidFill>
                  <a:srgbClr val="C00000"/>
                </a:solidFill>
              </a:rPr>
              <a:t>Mateo 13:24-30 </a:t>
            </a:r>
            <a:r>
              <a:rPr lang="es-CO" dirty="0" smtClean="0"/>
              <a:t>«</a:t>
            </a:r>
            <a:r>
              <a:rPr lang="es-CO" dirty="0" smtClean="0">
                <a:solidFill>
                  <a:srgbClr val="002060"/>
                </a:solidFill>
              </a:rPr>
              <a:t>Les refirió otra parábola, diciendo: El reino de los cielos es semejante a un hombre que sembró buena semilla en su campo; 25 pero mientras dormían los hombres, vino su enemigo y sembró cizaña entre el trigo, y se fue. 26 Y cuando salió la hierba y dio fruto, entonces apareció también la cizaña. 27 Vinieron entonces los siervos del padre de familia y le dijeron: Señor, ¿no sembraste buena semilla en tu campo? ¿De dónde, pues, tiene cizaña? 28 El les dijo: Un enemigo ha hecho esto. Y los siervos le dijeron: ¿Quieres, pues, que vayamos y la arranquemos? 29 El les dijo: No, no sea que al arrancar la cizaña, arranquéis también con ella el trigo. 30 </a:t>
            </a:r>
            <a:r>
              <a:rPr lang="es-CO" b="1" i="1" u="sng" dirty="0" smtClean="0">
                <a:solidFill>
                  <a:srgbClr val="002060"/>
                </a:solidFill>
              </a:rPr>
              <a:t>Dejad crecer juntamente lo uno y lo otro hasta la siega; y al tiempo de la siega yo diré a los segadores: Recoged primero la cizaña, y atadla en manojos para quemarla; pero recoged el trigo en mi granero</a:t>
            </a:r>
            <a:r>
              <a:rPr lang="es-CO" dirty="0" smtClean="0"/>
              <a:t>.»</a:t>
            </a:r>
            <a:endParaRPr lang="es-CO" dirty="0"/>
          </a:p>
        </p:txBody>
      </p:sp>
    </p:spTree>
    <p:extLst>
      <p:ext uri="{BB962C8B-B14F-4D97-AF65-F5344CB8AC3E}">
        <p14:creationId xmlns:p14="http://schemas.microsoft.com/office/powerpoint/2010/main" val="3342390357"/>
      </p:ext>
    </p:extLst>
  </p:cSld>
  <p:clrMapOvr>
    <a:masterClrMapping/>
  </p:clrMapOvr>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136</TotalTime>
  <Words>2174</Words>
  <Application>Microsoft Office PowerPoint</Application>
  <PresentationFormat>Presentación en pantalla (4:3)</PresentationFormat>
  <Paragraphs>31</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Satanás  El Adversario</vt:lpstr>
      <vt:lpstr>Introducción</vt:lpstr>
      <vt:lpstr>El Origen del Mal</vt:lpstr>
      <vt:lpstr>El Origen del Mal</vt:lpstr>
      <vt:lpstr>La Semilla del Mal</vt:lpstr>
      <vt:lpstr>Sus Seguidores</vt:lpstr>
      <vt:lpstr>Los Pensamientos</vt:lpstr>
      <vt:lpstr>Libre elección</vt:lpstr>
      <vt:lpstr>¿Por qué no lo Destruyo?</vt:lpstr>
      <vt:lpstr>La batalla</vt:lpstr>
      <vt:lpstr>El Pecado</vt:lpstr>
      <vt:lpstr>Satanás Conoce la Voluntad de Dios</vt:lpstr>
      <vt:lpstr>Conclusión</vt:lpstr>
      <vt:lpstr>Dios les Bendiga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Satanás  El Adversario</dc:title>
  <dc:creator>Felipe</dc:creator>
  <cp:lastModifiedBy>Felipe</cp:lastModifiedBy>
  <cp:revision>29</cp:revision>
  <dcterms:created xsi:type="dcterms:W3CDTF">2013-01-07T15:25:17Z</dcterms:created>
  <dcterms:modified xsi:type="dcterms:W3CDTF">2013-01-07T17:42:11Z</dcterms:modified>
</cp:coreProperties>
</file>