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2" r:id="rId7"/>
    <p:sldId id="266" r:id="rId8"/>
    <p:sldId id="263" r:id="rId9"/>
    <p:sldId id="264" r:id="rId10"/>
    <p:sldId id="265" r:id="rId11"/>
    <p:sldId id="261" r:id="rId12"/>
    <p:sldId id="268" r:id="rId13"/>
    <p:sldId id="267" r:id="rId14"/>
    <p:sldId id="271" r:id="rId15"/>
    <p:sldId id="270" r:id="rId16"/>
    <p:sldId id="273" r:id="rId17"/>
    <p:sldId id="274" r:id="rId18"/>
    <p:sldId id="272" r:id="rId19"/>
    <p:sldId id="269" r:id="rId20"/>
    <p:sldId id="275" r:id="rId21"/>
    <p:sldId id="278" r:id="rId22"/>
    <p:sldId id="279" r:id="rId23"/>
    <p:sldId id="277" r:id="rId24"/>
    <p:sldId id="282" r:id="rId25"/>
    <p:sldId id="276" r:id="rId26"/>
    <p:sldId id="281" r:id="rId27"/>
    <p:sldId id="280" r:id="rId28"/>
    <p:sldId id="283" r:id="rId29"/>
    <p:sldId id="284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94660"/>
  </p:normalViewPr>
  <p:slideViewPr>
    <p:cSldViewPr snapToGrid="0">
      <p:cViewPr varScale="1">
        <p:scale>
          <a:sx n="54" d="100"/>
          <a:sy n="54" d="100"/>
        </p:scale>
        <p:origin x="5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200" b="1" i="1" u="none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1" u="none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08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753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968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57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83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59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993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8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636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4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92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0D71B4-1C72-44DE-A2C9-B4042FD58701}" type="datetimeFigureOut">
              <a:rPr lang="es-CO" smtClean="0"/>
              <a:pPr/>
              <a:t>08/03/2015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867F86-306B-42D0-B84E-8AAB62B9539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7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quiconfelipetorres.jimdo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quiconfelipetorres.jimdo.com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quiconfelipetorres.jimdo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quiconfelipetorres.jimdo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quiconfelipetorres.jimdo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quiconfelipetorres.jimdo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quiconfelipetorres.jimdo.com/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quiconfelipetorres.jimdo.com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quiconfelipetorres.jimdo.com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7578"/>
            <a:ext cx="10515600" cy="1325563"/>
          </a:xfrm>
          <a:solidFill>
            <a:schemeClr val="tx1"/>
          </a:solidFill>
          <a:ln w="127000" cmpd="thickThin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CO" sz="8800" b="1" i="1" dirty="0" smtClean="0"/>
              <a:t>Antes de Iniciar!</a:t>
            </a:r>
            <a:endParaRPr lang="es-CO" sz="88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6000" b="1" dirty="0" smtClean="0"/>
              <a:t>Hebreos 12:7 </a:t>
            </a:r>
            <a:r>
              <a:rPr lang="es-CO" sz="6000" i="1" u="sng" dirty="0" smtClean="0">
                <a:solidFill>
                  <a:srgbClr val="FF0000"/>
                </a:solidFill>
              </a:rPr>
              <a:t>Si soportáis</a:t>
            </a:r>
            <a:r>
              <a:rPr lang="es-CO" sz="6000" i="1" dirty="0" smtClean="0">
                <a:solidFill>
                  <a:srgbClr val="FF0000"/>
                </a:solidFill>
              </a:rPr>
              <a:t> </a:t>
            </a:r>
            <a:r>
              <a:rPr lang="es-CO" sz="6000" i="1" dirty="0" smtClean="0"/>
              <a:t>la </a:t>
            </a:r>
            <a:r>
              <a:rPr lang="es-CO" sz="6000" b="1" i="1" dirty="0" smtClean="0">
                <a:solidFill>
                  <a:srgbClr val="0000FF"/>
                </a:solidFill>
              </a:rPr>
              <a:t>disciplina</a:t>
            </a:r>
            <a:r>
              <a:rPr lang="es-CO" sz="6000" i="1" dirty="0" smtClean="0"/>
              <a:t>, </a:t>
            </a:r>
            <a:r>
              <a:rPr lang="es-CO" sz="6000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Dios os trata como a hijos</a:t>
            </a:r>
            <a:r>
              <a:rPr lang="es-CO" sz="6000" i="1" dirty="0" smtClean="0"/>
              <a:t>; porque ¿qué hijo es aquel a quien el padre no disciplina?</a:t>
            </a:r>
          </a:p>
          <a:p>
            <a:pPr marL="0" indent="0" algn="ctr">
              <a:buNone/>
            </a:pPr>
            <a:endParaRPr lang="es-CO" sz="6000" dirty="0"/>
          </a:p>
        </p:txBody>
      </p:sp>
      <p:sp>
        <p:nvSpPr>
          <p:cNvPr id="4" name="Rectángulo 3"/>
          <p:cNvSpPr/>
          <p:nvPr/>
        </p:nvSpPr>
        <p:spPr>
          <a:xfrm>
            <a:off x="6027313" y="1825624"/>
            <a:ext cx="3825025" cy="98196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Ejemplo 3 ¿Es tener Unidad?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nutricionmadrid.files.wordpress.com/2013/01/ancian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1" y="2605332"/>
            <a:ext cx="3265425" cy="41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rectangular redondeada 1"/>
          <p:cNvSpPr/>
          <p:nvPr/>
        </p:nvSpPr>
        <p:spPr>
          <a:xfrm>
            <a:off x="4462710" y="1476606"/>
            <a:ext cx="7266228" cy="4941779"/>
          </a:xfrm>
          <a:prstGeom prst="wedgeRoundRectCallout">
            <a:avLst>
              <a:gd name="adj1" fmla="val -67390"/>
              <a:gd name="adj2" fmla="val 2373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Yo voy a la iglesia, porque se que es la verdadera, pero no estoy de acuerdo con muchas cosas, pero bueno, al fin y al cabo lo que me interesa es mi salvación, esos hermanos a veces son raros, pero bueno, yo vivo mi vida y me interesa solo lo que yo piense y haga delante de Dios, al fin y al cabo es mi relación con Dios</a:t>
            </a:r>
            <a:endParaRPr lang="es-CO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158937" y="1634134"/>
            <a:ext cx="144590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4800" dirty="0" smtClean="0"/>
              <a:t>Error</a:t>
            </a:r>
            <a:endParaRPr lang="es-CO" sz="4800" dirty="0"/>
          </a:p>
        </p:txBody>
      </p:sp>
      <p:pic>
        <p:nvPicPr>
          <p:cNvPr id="2054" name="Picture 6" descr="http://upload.wikimedia.org/wikipedia/commons/6/61/Crystal_128_err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46" y="147660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O" dirty="0" err="1"/>
              <a:t>Rm</a:t>
            </a:r>
            <a:r>
              <a:rPr lang="es-CO" dirty="0"/>
              <a:t> 16:17 Mas os ruego, hermanos, que </a:t>
            </a:r>
            <a:r>
              <a:rPr lang="es-CO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os fijéis en los que causan divisiones y tropiezos en contra de la doctrina</a:t>
            </a:r>
            <a:r>
              <a:rPr lang="es-CO" b="1" dirty="0"/>
              <a:t> </a:t>
            </a:r>
            <a:r>
              <a:rPr lang="es-CO" dirty="0"/>
              <a:t>que vosotros habéis aprendido, </a:t>
            </a:r>
            <a:r>
              <a:rPr lang="es-CO" b="1" i="1" dirty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 que os apartéis de ellos.</a:t>
            </a:r>
          </a:p>
          <a:p>
            <a:pPr algn="just"/>
            <a:r>
              <a:rPr lang="es-CO" dirty="0" err="1"/>
              <a:t>Rm</a:t>
            </a:r>
            <a:r>
              <a:rPr lang="es-CO" dirty="0"/>
              <a:t> 16:18 </a:t>
            </a:r>
            <a:r>
              <a:rPr lang="es-CO" b="1" i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Porque tales personas no sirven a nuestro Señor Jesucristo</a:t>
            </a:r>
            <a:r>
              <a:rPr lang="es-CO" dirty="0"/>
              <a:t>, sino a sus propios vientres, y con suaves palabras y lisonjas engañan los corazones de los ingenuos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Fijarnos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Apartarnos si no se arrepienten de su maldad.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No sirven a Jesucristo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Se dejan llevar por sus propias opiniones</a:t>
            </a:r>
            <a:endParaRPr lang="es-CO" sz="3600" b="1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Romanos 16:17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O" dirty="0"/>
              <a:t>1Co 1:11 Porque he sido informado acerca de vosotros, hermanos míos, por los de </a:t>
            </a:r>
            <a:r>
              <a:rPr lang="es-CO" dirty="0" err="1"/>
              <a:t>Cloé</a:t>
            </a:r>
            <a:r>
              <a:rPr lang="es-CO" dirty="0"/>
              <a:t>, </a:t>
            </a:r>
            <a:r>
              <a:rPr lang="es-CO" b="1" i="1" dirty="0">
                <a:solidFill>
                  <a:srgbClr val="FF0000"/>
                </a:solidFill>
              </a:rPr>
              <a:t>que hay entre vosotros contiendas.</a:t>
            </a:r>
          </a:p>
          <a:p>
            <a:pPr algn="just"/>
            <a:r>
              <a:rPr lang="es-CO" dirty="0"/>
              <a:t>1Co 1:12 Quiero decir, que cada uno de vosotros dice: Yo soy de Pablo; y yo de Apolos; y yo de </a:t>
            </a:r>
            <a:r>
              <a:rPr lang="es-CO" dirty="0" err="1"/>
              <a:t>Cefas</a:t>
            </a:r>
            <a:r>
              <a:rPr lang="es-CO" dirty="0"/>
              <a:t>; y yo de Cristo.</a:t>
            </a:r>
          </a:p>
          <a:p>
            <a:pPr algn="just"/>
            <a:r>
              <a:rPr lang="es-CO" dirty="0"/>
              <a:t>1Co 1:13 ¿</a:t>
            </a:r>
            <a:r>
              <a:rPr lang="es-CO" b="1" i="1" dirty="0">
                <a:solidFill>
                  <a:srgbClr val="C00000"/>
                </a:solidFill>
              </a:rPr>
              <a:t>Acaso está dividido Cristo</a:t>
            </a:r>
            <a:r>
              <a:rPr lang="es-CO" dirty="0"/>
              <a:t>? ¿Fue crucificado Pablo por vosotros? ¿O fuisteis bautizados en el nombre de Pablo?</a:t>
            </a:r>
          </a:p>
          <a:p>
            <a:pPr algn="just"/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Las contiendas se vieron en el primer siglo.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Pablo condeno las contiendas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Pablo pregunta, ¿Esta dividido Cristo?</a:t>
            </a:r>
            <a:endParaRPr lang="es-CO" sz="3600" b="1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1 Corintios 1:11-13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/>
              <a:t>1Co 3:3 </a:t>
            </a:r>
            <a:r>
              <a:rPr lang="es-CO" b="1" i="1" dirty="0">
                <a:solidFill>
                  <a:srgbClr val="C00000"/>
                </a:solidFill>
              </a:rPr>
              <a:t>porque aún sois carnales</a:t>
            </a:r>
            <a:r>
              <a:rPr lang="es-CO" dirty="0"/>
              <a:t>; pues habiendo </a:t>
            </a:r>
            <a:r>
              <a:rPr lang="es-CO" b="1" i="1" dirty="0">
                <a:solidFill>
                  <a:srgbClr val="0000FF"/>
                </a:solidFill>
              </a:rPr>
              <a:t>entre vosotros celos, contiendas y disensiones,</a:t>
            </a:r>
            <a:r>
              <a:rPr lang="es-CO" dirty="0"/>
              <a:t> ¿no sois carnales, y andáis como hombres?</a:t>
            </a:r>
          </a:p>
          <a:p>
            <a:pPr algn="just"/>
            <a:r>
              <a:rPr lang="es-CO" dirty="0"/>
              <a:t>1Co 3:4 Porque diciendo el uno: Yo ciertamente soy de Pablo; y el otro: Yo soy de Apolos, ¿no sois carnales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Los que causan división son carnales.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Dividir es hacer contienda.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Dividir es crear disensiones en la Iglesia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/>
              <a:t>La carnalidad es pecado</a:t>
            </a:r>
            <a:endParaRPr lang="es-CO" sz="3600" b="1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1 Corintios 3:3-4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3200" dirty="0"/>
              <a:t>1Co 4:6 Pero esto, hermanos, lo he presentado como ejemplo en mí y en Apolos por amor de vosotros, para que en nosotros aprendáis a no pensar más de lo que está escrito, no sea que por causa de uno, os envanezcáis unos contra otros.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4000" b="1" i="1" dirty="0" smtClean="0"/>
              <a:t>Dividir es pensar mas allá de las escrituras.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4000" b="1" i="1" dirty="0" smtClean="0"/>
              <a:t>Una personas puede ser causa de perdición para muchos en la Iglesia</a:t>
            </a:r>
            <a:endParaRPr lang="es-CO" sz="4000" b="1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1 Corintios 4:6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2400" dirty="0" err="1"/>
              <a:t>Gá</a:t>
            </a:r>
            <a:r>
              <a:rPr lang="es-CO" sz="2400" dirty="0"/>
              <a:t> 5:19 Y manifiestas son las obras de la carne, que son: adulterio, fornicación, inmundicia, lascivia,</a:t>
            </a:r>
          </a:p>
          <a:p>
            <a:pPr algn="just"/>
            <a:r>
              <a:rPr lang="es-CO" sz="2400" dirty="0" err="1"/>
              <a:t>Gá</a:t>
            </a:r>
            <a:r>
              <a:rPr lang="es-CO" sz="2400" dirty="0"/>
              <a:t> 5:20 idolatría, hechicerías, enemistades, </a:t>
            </a:r>
            <a:r>
              <a:rPr lang="es-CO" sz="2400" b="1" i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pleitos, celos, iras, contiendas, disensiones,</a:t>
            </a:r>
            <a:r>
              <a:rPr lang="es-CO" sz="2400" dirty="0"/>
              <a:t> herejías,</a:t>
            </a:r>
          </a:p>
          <a:p>
            <a:pPr algn="just"/>
            <a:r>
              <a:rPr lang="es-CO" sz="2400" dirty="0" err="1"/>
              <a:t>Gá</a:t>
            </a:r>
            <a:r>
              <a:rPr lang="es-CO" sz="2400" dirty="0"/>
              <a:t> 5:21 envidias, homicidios, borracheras, orgías, y cosas semejantes a estas; acerca de las cuales os amonesto, como ya os lo he dicho antes, </a:t>
            </a:r>
            <a:r>
              <a:rPr lang="es-CO" sz="2400" b="1" dirty="0">
                <a:solidFill>
                  <a:srgbClr val="FF0000"/>
                </a:solidFill>
              </a:rPr>
              <a:t>que los que practican tales cosas no heredarán el reino de Dios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330462" y="1825625"/>
            <a:ext cx="5181600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FF0000"/>
                </a:solidFill>
              </a:rPr>
              <a:t>Pleitos</a:t>
            </a:r>
            <a:r>
              <a:rPr lang="es-CO" dirty="0"/>
              <a:t>: Discusión y resolución en juicio de un problema o diferencia entre dos </a:t>
            </a:r>
            <a:r>
              <a:rPr lang="es-CO" dirty="0" smtClean="0"/>
              <a:t>personas.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FF0000"/>
                </a:solidFill>
              </a:rPr>
              <a:t>Contienda</a:t>
            </a:r>
            <a:r>
              <a:rPr lang="es-CO" dirty="0" smtClean="0"/>
              <a:t>: s</a:t>
            </a:r>
            <a:r>
              <a:rPr lang="es-CO" dirty="0"/>
              <a:t>. f. Lucha, enfrentamiento o </a:t>
            </a:r>
            <a:r>
              <a:rPr lang="es-CO" dirty="0" smtClean="0"/>
              <a:t>discusión.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FF0000"/>
                </a:solidFill>
              </a:rPr>
              <a:t>Disensiones</a:t>
            </a:r>
            <a:r>
              <a:rPr lang="es-CO" dirty="0"/>
              <a:t>: Falta de acuerdo o de aceptación, por parte de una persona, de una situación, una decisión o una opinión.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Gálatas 5:19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19908" y="5046785"/>
            <a:ext cx="5076092" cy="113017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" name="Conector angular 3"/>
          <p:cNvCxnSpPr>
            <a:stCxn id="2" idx="3"/>
            <a:endCxn id="6" idx="1"/>
          </p:cNvCxnSpPr>
          <p:nvPr/>
        </p:nvCxnSpPr>
        <p:spPr>
          <a:xfrm flipV="1">
            <a:off x="6096000" y="4001294"/>
            <a:ext cx="234462" cy="161058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dirty="0" err="1"/>
              <a:t>Tit</a:t>
            </a:r>
            <a:r>
              <a:rPr lang="es-CO" sz="3200" dirty="0"/>
              <a:t> 3:10 Al hombre que cause divisiones, después de una y otra amonestación </a:t>
            </a:r>
            <a:r>
              <a:rPr lang="es-CO" sz="3200" b="1" i="1" dirty="0">
                <a:solidFill>
                  <a:srgbClr val="FF0000"/>
                </a:solidFill>
              </a:rPr>
              <a:t>deséchalo</a:t>
            </a:r>
            <a:r>
              <a:rPr lang="es-CO" sz="3200" dirty="0"/>
              <a:t>,</a:t>
            </a:r>
          </a:p>
          <a:p>
            <a:pPr algn="just"/>
            <a:r>
              <a:rPr lang="es-CO" sz="3200" dirty="0" err="1"/>
              <a:t>Tit</a:t>
            </a:r>
            <a:r>
              <a:rPr lang="es-CO" sz="3200" dirty="0"/>
              <a:t> 3:11 sabiendo que el tal se ha pervertido, y peca y está condenado por su propio juicio.</a:t>
            </a:r>
          </a:p>
          <a:p>
            <a:pPr algn="just"/>
            <a:endParaRPr lang="es-CO" sz="32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52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3600" i="1" dirty="0" smtClean="0">
                <a:solidFill>
                  <a:srgbClr val="0000FF"/>
                </a:solidFill>
              </a:rPr>
              <a:t>Después de amonestar a alguien varias veces y el tal no hace caso, se debe desechar, ya que dicho hermano se ha pervertido</a:t>
            </a:r>
            <a:endParaRPr lang="es-CO" sz="3600" i="1" dirty="0">
              <a:solidFill>
                <a:srgbClr val="0000FF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Tito 3:10-11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943708" y="3675185"/>
            <a:ext cx="5076092" cy="189913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Conector angular 9"/>
          <p:cNvCxnSpPr>
            <a:stCxn id="7" idx="2"/>
            <a:endCxn id="6" idx="2"/>
          </p:cNvCxnSpPr>
          <p:nvPr/>
        </p:nvCxnSpPr>
        <p:spPr>
          <a:xfrm rot="5400000" flipH="1" flipV="1">
            <a:off x="5524500" y="2335823"/>
            <a:ext cx="1195754" cy="5281246"/>
          </a:xfrm>
          <a:prstGeom prst="bentConnector3">
            <a:avLst>
              <a:gd name="adj1" fmla="val -1911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3662" y="21774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0000FF"/>
                </a:solidFill>
              </a:rPr>
              <a:t>Ponernos de Acuerdo… y velar por la Unidad</a:t>
            </a:r>
            <a:endParaRPr lang="es-CO" dirty="0">
              <a:solidFill>
                <a:srgbClr val="0000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dirty="0"/>
              <a:t>Mt 5:23 Por tanto, si traes tu ofrenda al altar, </a:t>
            </a:r>
            <a:r>
              <a:rPr lang="es-CO" sz="3200" b="1" i="1" dirty="0">
                <a:solidFill>
                  <a:srgbClr val="FF0000"/>
                </a:solidFill>
              </a:rPr>
              <a:t>y allí te acuerdas de que tu hermano tiene algo contra ti</a:t>
            </a:r>
            <a:r>
              <a:rPr lang="es-CO" sz="3200" dirty="0"/>
              <a:t>,</a:t>
            </a:r>
          </a:p>
          <a:p>
            <a:pPr algn="just"/>
            <a:r>
              <a:rPr lang="es-CO" sz="3200" dirty="0"/>
              <a:t>Mt 5:24 deja allí tu ofrenda delante del altar, y anda, </a:t>
            </a:r>
            <a:r>
              <a:rPr lang="es-CO" sz="3200" b="1" i="1" dirty="0">
                <a:solidFill>
                  <a:srgbClr val="0000FF"/>
                </a:solidFill>
              </a:rPr>
              <a:t>reconcíliate primero con tu hermano</a:t>
            </a:r>
            <a:r>
              <a:rPr lang="es-CO" sz="3200" dirty="0"/>
              <a:t>, y entonces ven y presenta tu ofrenda.</a:t>
            </a:r>
          </a:p>
          <a:p>
            <a:pPr algn="just"/>
            <a:endParaRPr lang="es-CO" sz="32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330461" y="1825625"/>
            <a:ext cx="5181600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>
                <a:solidFill>
                  <a:srgbClr val="FF0000"/>
                </a:solidFill>
              </a:rPr>
              <a:t>Son los mas serios pecados que roban </a:t>
            </a:r>
            <a:r>
              <a:rPr lang="es-CO" sz="3600" b="1" i="1" dirty="0" smtClean="0">
                <a:solidFill>
                  <a:srgbClr val="FF0000"/>
                </a:solidFill>
              </a:rPr>
              <a:t>bendiciones</a:t>
            </a:r>
            <a:endParaRPr lang="es-CO" sz="36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El no estar de acuerdo con algo.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El tener pleitos.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El tener contiendas.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El no hablar con alguien y solucionar el problema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Mateo 5:23-24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sz="3600" dirty="0"/>
              <a:t>Mt 5:25 Ponte </a:t>
            </a:r>
            <a:r>
              <a:rPr lang="es-CO" sz="3600" b="1" i="1" dirty="0">
                <a:solidFill>
                  <a:srgbClr val="FF0000"/>
                </a:solidFill>
              </a:rPr>
              <a:t>de acuerdo con tu adversario pronto</a:t>
            </a:r>
            <a:r>
              <a:rPr lang="es-CO" sz="3600" dirty="0"/>
              <a:t>, </a:t>
            </a:r>
            <a:r>
              <a:rPr lang="es-CO" sz="3600" b="1" i="1" dirty="0">
                <a:solidFill>
                  <a:srgbClr val="0000FF"/>
                </a:solidFill>
              </a:rPr>
              <a:t>entre tanto que estás con él en el camino</a:t>
            </a:r>
            <a:r>
              <a:rPr lang="es-CO" sz="3600" dirty="0"/>
              <a:t>, no sea que el adversario te entregue al juez, y el juez al alguacil, y seas echado en la cárcel.</a:t>
            </a:r>
          </a:p>
          <a:p>
            <a:pPr algn="just"/>
            <a:endParaRPr lang="es-CO" sz="36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>
                <a:solidFill>
                  <a:srgbClr val="008000"/>
                </a:solidFill>
              </a:rPr>
              <a:t>Debemos solucionar nuestras diferencias.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>
                <a:solidFill>
                  <a:srgbClr val="008000"/>
                </a:solidFill>
              </a:rPr>
              <a:t>Hacerlo de manera inmediata.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>
                <a:solidFill>
                  <a:srgbClr val="008000"/>
                </a:solidFill>
              </a:rPr>
              <a:t>No dar tiempo a satanás, que busca hacernos caer.</a:t>
            </a:r>
            <a:endParaRPr lang="es-CO" sz="3600" b="1" i="1" dirty="0">
              <a:solidFill>
                <a:srgbClr val="008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Mateo 5:25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s-CO" sz="9600" dirty="0" smtClean="0"/>
              <a:t>“La </a:t>
            </a:r>
            <a:r>
              <a:rPr lang="es-CO" sz="9600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Unidad</a:t>
            </a:r>
            <a:r>
              <a:rPr lang="es-CO" sz="9600" dirty="0" smtClean="0"/>
              <a:t>”</a:t>
            </a:r>
            <a:endParaRPr lang="es-CO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CO" dirty="0" smtClean="0">
                <a:solidFill>
                  <a:srgbClr val="0000FF"/>
                </a:solidFill>
              </a:rPr>
              <a:t>1 Corintios 1:13 </a:t>
            </a:r>
            <a:r>
              <a:rPr lang="es-CO" b="0" dirty="0" smtClean="0"/>
              <a:t>¿</a:t>
            </a:r>
            <a:r>
              <a:rPr lang="es-CO" b="0" u="sng" dirty="0" smtClean="0"/>
              <a:t>Acaso está dividido Cristo</a:t>
            </a:r>
            <a:r>
              <a:rPr lang="es-CO" b="0" dirty="0" smtClean="0"/>
              <a:t>? ¿Fue crucificado Pablo por vosotros? ¿O fuisteis bautizados en el nombre de Pablo?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Lo Correcto seria…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XGDQ6EqAiYM/UWF6KeU40mI/AAAAAAAACpA/skJO8HcnRtM/s320/mancera_carica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8" y="2402615"/>
            <a:ext cx="4325815" cy="43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h3.googleusercontent.com/-OOL3f6ZTejg/VJioA3z7kQI/AAAAAAAAQpA/WnSOo_xJG_8/w1583-h2048/Daniel%2BProl%2B-%2BCaricatu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96" y="2671659"/>
            <a:ext cx="33633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rectangular redondeada 1"/>
          <p:cNvSpPr/>
          <p:nvPr/>
        </p:nvSpPr>
        <p:spPr>
          <a:xfrm>
            <a:off x="8537741" y="1409083"/>
            <a:ext cx="3402210" cy="4341085"/>
          </a:xfrm>
          <a:prstGeom prst="wedgeRoundRectCallout">
            <a:avLst>
              <a:gd name="adj1" fmla="val -82979"/>
              <a:gd name="adj2" fmla="val 11685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Hermano Felipe, considero que usted debe enfocarse mas en el tema, debe estudiar este pasaje y entender este mejor, para que de esta manera podamos aprender todos, es mi consejo hermano.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1" name="Llamada rectangular redondeada 10"/>
          <p:cNvSpPr/>
          <p:nvPr/>
        </p:nvSpPr>
        <p:spPr>
          <a:xfrm>
            <a:off x="478125" y="1521069"/>
            <a:ext cx="3402210" cy="4341085"/>
          </a:xfrm>
          <a:prstGeom prst="wedgeRoundRectCallout">
            <a:avLst>
              <a:gd name="adj1" fmla="val 73112"/>
              <a:gd name="adj2" fmla="val 14926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Claro que si hermano, tiene razón, muchas gracias por su explicación y espero seguir adelante con todo este trabajo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ublicdomainvectors.org/photos/Caricatura_de_una_chica_soriend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3" y="2307603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Ejemplo 2 Lo Correcto Seria…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0550" y="1592428"/>
            <a:ext cx="2842265" cy="4878709"/>
          </a:xfrm>
          <a:prstGeom prst="wedgeRoundRectCallout">
            <a:avLst>
              <a:gd name="adj1" fmla="val 80040"/>
              <a:gd name="adj2" fmla="val 12638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Esa hermana porque no me saluda, voy a hablar con ella de inmediato y saber si de pronto les hice algo que no me entere, arreglar las cosas con ella</a:t>
            </a:r>
            <a:endParaRPr lang="es-CO" sz="2800" b="1" dirty="0"/>
          </a:p>
        </p:txBody>
      </p:sp>
      <p:sp>
        <p:nvSpPr>
          <p:cNvPr id="10" name="Llamada rectangular redondeada 9"/>
          <p:cNvSpPr/>
          <p:nvPr/>
        </p:nvSpPr>
        <p:spPr>
          <a:xfrm>
            <a:off x="8809891" y="1592428"/>
            <a:ext cx="3130063" cy="5066513"/>
          </a:xfrm>
          <a:prstGeom prst="wedgeRoundRectCallout">
            <a:avLst>
              <a:gd name="adj1" fmla="val -70492"/>
              <a:gd name="adj2" fmla="val -24990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La hermanita Paula no me saluda, voy a hablar con ella y reflexionar entre las dos porque sucede esto, es importante siempre estar juntas para ayudarnos</a:t>
            </a:r>
            <a:endParaRPr lang="es-CO" sz="2800" b="1" dirty="0"/>
          </a:p>
        </p:txBody>
      </p:sp>
      <p:pic>
        <p:nvPicPr>
          <p:cNvPr id="6148" name="Picture 4" descr="https://4.bp.blogspot.com/-wqovWuB5e5E/VGIw09dooeI/AAAAAAAAKWo/uqiHxPYV9tE/s1600/454406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00" y="2307603"/>
            <a:ext cx="23807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1247" y="2124686"/>
            <a:ext cx="9144000" cy="2387600"/>
          </a:xfrm>
        </p:spPr>
        <p:txBody>
          <a:bodyPr/>
          <a:lstStyle/>
          <a:p>
            <a:r>
              <a:rPr lang="es-CO" dirty="0" smtClean="0"/>
              <a:t>Un Ejemplo de la Iglesia Primitiva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CO" dirty="0" smtClean="0"/>
              <a:t>Hechos </a:t>
            </a:r>
            <a:r>
              <a:rPr lang="es-CO" dirty="0"/>
              <a:t>2:42 Y perseveraban en la doctrina de los apóstoles, </a:t>
            </a:r>
            <a:r>
              <a:rPr lang="es-CO" b="1" i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 la comunión unos con otros</a:t>
            </a:r>
            <a:r>
              <a:rPr lang="es-CO" dirty="0"/>
              <a:t>, en el partimiento del pan y en las oraciones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Hechos </a:t>
            </a:r>
            <a:r>
              <a:rPr lang="es-CO" dirty="0"/>
              <a:t>2:44 Todos los que habían creído </a:t>
            </a:r>
            <a:r>
              <a:rPr lang="es-CO" b="1" i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estaban juntos</a:t>
            </a:r>
            <a:r>
              <a:rPr lang="es-CO" dirty="0"/>
              <a:t>, y </a:t>
            </a:r>
            <a:r>
              <a:rPr lang="es-CO" b="1" i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tenían en común todas las cosas</a:t>
            </a:r>
            <a:r>
              <a:rPr lang="es-CO" dirty="0"/>
              <a:t>;</a:t>
            </a:r>
          </a:p>
          <a:p>
            <a:pPr algn="just"/>
            <a:r>
              <a:rPr lang="es-CO" dirty="0" smtClean="0"/>
              <a:t>Hechos </a:t>
            </a:r>
            <a:r>
              <a:rPr lang="es-CO" dirty="0"/>
              <a:t>2:46 Y perseverando </a:t>
            </a:r>
            <a:r>
              <a:rPr lang="es-CO" b="1" i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unánimes</a:t>
            </a:r>
            <a:r>
              <a:rPr lang="es-CO" dirty="0"/>
              <a:t> cada día en el templo, y partiendo el pan en las casas, </a:t>
            </a:r>
            <a:r>
              <a:rPr lang="es-CO" b="1" i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comían juntos </a:t>
            </a:r>
            <a:r>
              <a:rPr lang="es-CO" dirty="0"/>
              <a:t>con alegría y sencillez de corazón,</a:t>
            </a:r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4000" b="1" i="1" dirty="0" smtClean="0">
                <a:solidFill>
                  <a:srgbClr val="0000FF"/>
                </a:solidFill>
              </a:rPr>
              <a:t>Tenían Comunión.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4000" b="1" i="1" dirty="0" smtClean="0">
                <a:solidFill>
                  <a:srgbClr val="0000FF"/>
                </a:solidFill>
              </a:rPr>
              <a:t>Estaban Juntos.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4000" b="1" i="1" dirty="0" smtClean="0">
                <a:solidFill>
                  <a:srgbClr val="0000FF"/>
                </a:solidFill>
              </a:rPr>
              <a:t>Unánimes- Sinónimo de Unidad.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4000" b="1" i="1" dirty="0" smtClean="0">
                <a:solidFill>
                  <a:srgbClr val="0000FF"/>
                </a:solidFill>
              </a:rPr>
              <a:t>Comían Juntos.</a:t>
            </a:r>
            <a:endParaRPr lang="es-CO" sz="4000" b="1" i="1" dirty="0">
              <a:solidFill>
                <a:srgbClr val="0000FF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Hechos 2:42,44,46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sz="3600" dirty="0" smtClean="0"/>
              <a:t>Hechos </a:t>
            </a:r>
            <a:r>
              <a:rPr lang="es-CO" sz="3600" dirty="0"/>
              <a:t>4:32 Y la multitud de los que habían creído </a:t>
            </a:r>
            <a:r>
              <a:rPr lang="es-CO" sz="3600" b="1" i="1" dirty="0">
                <a:solidFill>
                  <a:srgbClr val="FF0000"/>
                </a:solidFill>
              </a:rPr>
              <a:t>era de un corazón y un alma</a:t>
            </a:r>
            <a:r>
              <a:rPr lang="es-CO" sz="3600" dirty="0"/>
              <a:t>; y ninguno decía ser suyo propio nada de lo que poseía, </a:t>
            </a:r>
            <a:r>
              <a:rPr lang="es-CO" sz="3600" b="1" i="1" dirty="0">
                <a:solidFill>
                  <a:srgbClr val="0000FF"/>
                </a:solidFill>
              </a:rPr>
              <a:t>sino que tenían todas las cosas en común</a:t>
            </a:r>
            <a:r>
              <a:rPr lang="es-CO" sz="3600" dirty="0"/>
              <a:t>.</a:t>
            </a:r>
          </a:p>
          <a:p>
            <a:pPr algn="just"/>
            <a:endParaRPr lang="es-CO" sz="36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33646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>
                <a:solidFill>
                  <a:srgbClr val="0000FF"/>
                </a:solidFill>
              </a:rPr>
              <a:t>Un solo Corazón.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>
                <a:solidFill>
                  <a:srgbClr val="0000FF"/>
                </a:solidFill>
              </a:rPr>
              <a:t>Una sola Alma.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>
                <a:solidFill>
                  <a:srgbClr val="0000FF"/>
                </a:solidFill>
              </a:rPr>
              <a:t>Ninguno pensaba distinto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3600" b="1" i="1" dirty="0" smtClean="0">
                <a:solidFill>
                  <a:srgbClr val="0000FF"/>
                </a:solidFill>
              </a:rPr>
              <a:t>Unidad en todas las cosas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Hechos 4:32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 err="1"/>
              <a:t>Ef</a:t>
            </a:r>
            <a:r>
              <a:rPr lang="es-CO" dirty="0"/>
              <a:t> 4:1 Yo pues, preso en el Señor, </a:t>
            </a:r>
            <a:r>
              <a:rPr lang="es-CO" b="1" i="1" u="sng" dirty="0">
                <a:solidFill>
                  <a:srgbClr val="FF0000"/>
                </a:solidFill>
              </a:rPr>
              <a:t>os ruego que andéis como es digno de la vocación con que fuisteis llamados</a:t>
            </a:r>
            <a:r>
              <a:rPr lang="es-CO" dirty="0"/>
              <a:t>,</a:t>
            </a:r>
          </a:p>
          <a:p>
            <a:pPr algn="just"/>
            <a:r>
              <a:rPr lang="es-CO" dirty="0" err="1"/>
              <a:t>Ef</a:t>
            </a:r>
            <a:r>
              <a:rPr lang="es-CO" dirty="0"/>
              <a:t> 4:2 con toda humildad y mansedumbre, </a:t>
            </a:r>
            <a:r>
              <a:rPr lang="es-CO" b="1" i="1" u="sng" dirty="0">
                <a:solidFill>
                  <a:srgbClr val="FF0000"/>
                </a:solidFill>
              </a:rPr>
              <a:t>soportándoos con paciencia los unos a los otros en amor,</a:t>
            </a:r>
          </a:p>
          <a:p>
            <a:pPr algn="just"/>
            <a:r>
              <a:rPr lang="es-CO" dirty="0" err="1"/>
              <a:t>Ef</a:t>
            </a:r>
            <a:r>
              <a:rPr lang="es-CO" dirty="0"/>
              <a:t> 4:3 solícitos en guardar </a:t>
            </a:r>
            <a:r>
              <a:rPr lang="es-CO" b="1" i="1" u="sng" dirty="0">
                <a:solidFill>
                  <a:srgbClr val="0000FF"/>
                </a:solidFill>
              </a:rPr>
              <a:t>la unidad</a:t>
            </a:r>
            <a:r>
              <a:rPr lang="es-CO" dirty="0"/>
              <a:t> del Espíritu en el vínculo de la paz;</a:t>
            </a:r>
          </a:p>
          <a:p>
            <a:pPr algn="just"/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dirty="0" err="1"/>
              <a:t>Ef</a:t>
            </a:r>
            <a:r>
              <a:rPr lang="es-CO" dirty="0"/>
              <a:t> 4:4 </a:t>
            </a:r>
            <a:r>
              <a:rPr lang="es-CO" b="1" i="1" dirty="0">
                <a:solidFill>
                  <a:srgbClr val="0000FF"/>
                </a:solidFill>
              </a:rPr>
              <a:t>un</a:t>
            </a:r>
            <a:r>
              <a:rPr lang="es-CO" dirty="0"/>
              <a:t> cuerpo, y </a:t>
            </a:r>
            <a:r>
              <a:rPr lang="es-CO" b="1" i="1" dirty="0">
                <a:solidFill>
                  <a:srgbClr val="0000FF"/>
                </a:solidFill>
              </a:rPr>
              <a:t>un</a:t>
            </a:r>
            <a:r>
              <a:rPr lang="es-CO" dirty="0"/>
              <a:t> Espíritu, como fuisteis también llamados en </a:t>
            </a:r>
            <a:r>
              <a:rPr lang="es-CO" b="1" i="1" dirty="0">
                <a:solidFill>
                  <a:srgbClr val="0000FF"/>
                </a:solidFill>
              </a:rPr>
              <a:t>una misma esperanza </a:t>
            </a:r>
            <a:r>
              <a:rPr lang="es-CO" dirty="0"/>
              <a:t>de vuestra vocación;</a:t>
            </a:r>
          </a:p>
          <a:p>
            <a:pPr algn="just"/>
            <a:r>
              <a:rPr lang="es-CO" dirty="0" err="1"/>
              <a:t>Ef</a:t>
            </a:r>
            <a:r>
              <a:rPr lang="es-CO" dirty="0"/>
              <a:t> 4:5 </a:t>
            </a:r>
            <a:r>
              <a:rPr lang="es-CO" b="1" i="1" dirty="0">
                <a:solidFill>
                  <a:srgbClr val="0000FF"/>
                </a:solidFill>
              </a:rPr>
              <a:t>un</a:t>
            </a:r>
            <a:r>
              <a:rPr lang="es-CO" dirty="0"/>
              <a:t> Señor, </a:t>
            </a:r>
            <a:r>
              <a:rPr lang="es-CO" b="1" i="1" dirty="0">
                <a:solidFill>
                  <a:srgbClr val="0000FF"/>
                </a:solidFill>
              </a:rPr>
              <a:t>una</a:t>
            </a:r>
            <a:r>
              <a:rPr lang="es-CO" dirty="0"/>
              <a:t> fe, </a:t>
            </a:r>
            <a:r>
              <a:rPr lang="es-CO" b="1" i="1" dirty="0">
                <a:solidFill>
                  <a:srgbClr val="0000FF"/>
                </a:solidFill>
              </a:rPr>
              <a:t>un</a:t>
            </a:r>
            <a:r>
              <a:rPr lang="es-CO" dirty="0"/>
              <a:t> bautismo,</a:t>
            </a:r>
          </a:p>
          <a:p>
            <a:pPr algn="just"/>
            <a:r>
              <a:rPr lang="es-CO" dirty="0" err="1"/>
              <a:t>Ef</a:t>
            </a:r>
            <a:r>
              <a:rPr lang="es-CO" dirty="0"/>
              <a:t> 4:6 </a:t>
            </a:r>
            <a:r>
              <a:rPr lang="es-CO" b="1" i="1" dirty="0">
                <a:solidFill>
                  <a:srgbClr val="0000FF"/>
                </a:solidFill>
              </a:rPr>
              <a:t>un</a:t>
            </a:r>
            <a:r>
              <a:rPr lang="es-CO" dirty="0"/>
              <a:t> Dios y Padre de todos, el cual es sobre todos, y por todos, y en todos.</a:t>
            </a:r>
          </a:p>
          <a:p>
            <a:pPr algn="just"/>
            <a:endParaRPr lang="es-CO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Efesios 4:1-6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943708" y="4764706"/>
            <a:ext cx="5076092" cy="117889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6224954" y="4424736"/>
            <a:ext cx="5128846" cy="117889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CO" b="1" dirty="0" smtClean="0">
                <a:solidFill>
                  <a:srgbClr val="C00000"/>
                </a:solidFill>
              </a:rPr>
              <a:t>1 Corintios 13:1-8 </a:t>
            </a:r>
            <a:r>
              <a:rPr lang="es-CO" dirty="0" smtClean="0"/>
              <a:t>–</a:t>
            </a:r>
          </a:p>
          <a:p>
            <a:pPr marL="971550" lvl="1" indent="-514350" algn="just">
              <a:buFont typeface="+mj-lt"/>
              <a:buAutoNum type="alphaUcPeriod"/>
            </a:pPr>
            <a:r>
              <a:rPr lang="es-CO" dirty="0" smtClean="0"/>
              <a:t>..y </a:t>
            </a:r>
            <a:r>
              <a:rPr lang="es-CO" dirty="0"/>
              <a:t>no tengo amor, nada </a:t>
            </a:r>
            <a:r>
              <a:rPr lang="es-CO" dirty="0" smtClean="0"/>
              <a:t>soy..</a:t>
            </a:r>
          </a:p>
          <a:p>
            <a:pPr marL="971550" lvl="1" indent="-514350" algn="just">
              <a:buFont typeface="+mj-lt"/>
              <a:buAutoNum type="alphaUcPeriod"/>
            </a:pPr>
            <a:r>
              <a:rPr lang="es-CO" dirty="0" smtClean="0"/>
              <a:t>..y </a:t>
            </a:r>
            <a:r>
              <a:rPr lang="es-CO" dirty="0"/>
              <a:t>no tengo amor, de nada me </a:t>
            </a:r>
            <a:r>
              <a:rPr lang="es-CO" dirty="0" smtClean="0"/>
              <a:t>sirve..</a:t>
            </a:r>
          </a:p>
          <a:p>
            <a:pPr marL="971550" lvl="1" indent="-514350" algn="just">
              <a:buFont typeface="+mj-lt"/>
              <a:buAutoNum type="alphaUcPeriod"/>
            </a:pPr>
            <a:endParaRPr lang="es-CO" dirty="0" smtClean="0"/>
          </a:p>
          <a:p>
            <a:pPr marL="514350" indent="-514350" algn="just">
              <a:buFont typeface="+mj-lt"/>
              <a:buAutoNum type="alphaUcPeriod"/>
            </a:pP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b="1" i="1" dirty="0"/>
              <a:t>El amor es </a:t>
            </a:r>
            <a:r>
              <a:rPr lang="es-CO" b="1" i="1" dirty="0">
                <a:solidFill>
                  <a:srgbClr val="C00000"/>
                </a:solidFill>
              </a:rPr>
              <a:t>sufrido</a:t>
            </a:r>
            <a:r>
              <a:rPr lang="es-CO" b="1" i="1" dirty="0"/>
              <a:t>, es </a:t>
            </a:r>
            <a:r>
              <a:rPr lang="es-CO" b="1" i="1" dirty="0">
                <a:solidFill>
                  <a:srgbClr val="C00000"/>
                </a:solidFill>
              </a:rPr>
              <a:t>benigno</a:t>
            </a:r>
            <a:r>
              <a:rPr lang="es-CO" b="1" i="1" dirty="0"/>
              <a:t>; el amor </a:t>
            </a:r>
            <a:r>
              <a:rPr lang="es-CO" b="1" i="1" dirty="0">
                <a:solidFill>
                  <a:srgbClr val="C00000"/>
                </a:solidFill>
              </a:rPr>
              <a:t>no tiene envidia</a:t>
            </a:r>
            <a:r>
              <a:rPr lang="es-CO" b="1" i="1" dirty="0"/>
              <a:t>, el amor </a:t>
            </a:r>
            <a:r>
              <a:rPr lang="es-CO" b="1" i="1" dirty="0">
                <a:solidFill>
                  <a:srgbClr val="C00000"/>
                </a:solidFill>
              </a:rPr>
              <a:t>no es jactancioso</a:t>
            </a:r>
            <a:r>
              <a:rPr lang="es-CO" b="1" i="1" dirty="0"/>
              <a:t>, </a:t>
            </a:r>
            <a:r>
              <a:rPr lang="es-CO" b="1" i="1" dirty="0">
                <a:solidFill>
                  <a:srgbClr val="C00000"/>
                </a:solidFill>
              </a:rPr>
              <a:t>no se envanece</a:t>
            </a:r>
            <a:r>
              <a:rPr lang="es-CO" b="1" i="1" dirty="0"/>
              <a:t>; 5 </a:t>
            </a:r>
            <a:r>
              <a:rPr lang="es-CO" b="1" i="1" u="sng" dirty="0">
                <a:solidFill>
                  <a:srgbClr val="C00000"/>
                </a:solidFill>
              </a:rPr>
              <a:t>no hace nada indebido, no busca lo suyo, no se irrita, no guarda rencor; 6 no se goza de la injusticia, mas se goza de la verdad. 7 Todo lo sufre, todo lo cree, todo lo espera, todo lo soporta. 8 El amor nunca deja de ser;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es-CO" sz="5400" b="1" i="1" dirty="0" smtClean="0">
                <a:solidFill>
                  <a:schemeClr val="bg1"/>
                </a:solidFill>
              </a:rPr>
              <a:t>La Unidad es Sinónimo de AMOR</a:t>
            </a:r>
            <a:endParaRPr lang="es-CO" sz="54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marivicvalera.files.wordpress.com/2013/01/cabeza-rompecabezas.png?w=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20" y="3480362"/>
            <a:ext cx="3730625" cy="31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3600" b="1" i="1" dirty="0" smtClean="0"/>
              <a:t>Las divisiones destruyen la naturaleza de la Iglesia y Cristo no esta en tales Iglesias, así se llamen “Iglesias de Cristo”</a:t>
            </a:r>
            <a:endParaRPr lang="es-CO" sz="3600" b="1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es-CO" sz="6600" b="1" i="1" dirty="0" smtClean="0">
                <a:solidFill>
                  <a:schemeClr val="bg1"/>
                </a:solidFill>
              </a:rPr>
              <a:t>Las Divisiones “Enfermedad”</a:t>
            </a:r>
            <a:endParaRPr lang="es-CO" sz="66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obrerofiel.s3.amazonaws.com/wp-content/uploads/2014/05/Efecto-negativo-de-las-divisiones-en-las-iglesi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2" y="1695885"/>
            <a:ext cx="6147757" cy="46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CO" dirty="0" smtClean="0"/>
              <a:t>Aun en los años 50, la Iglesia de Cristo se dividió, causando serios daños y que muchos hermanos se perdieran, las divisiones deben ser contrarrestadas.</a:t>
            </a:r>
          </a:p>
          <a:p>
            <a:pPr algn="just"/>
            <a:r>
              <a:rPr lang="es-CO" dirty="0" smtClean="0"/>
              <a:t>Evitemos al máximo las divisiones, y si estas están, ataquemos de una vez y por todas para acabar con este pecado</a:t>
            </a:r>
            <a:endParaRPr lang="es-CO" dirty="0"/>
          </a:p>
        </p:txBody>
      </p:sp>
      <p:pic>
        <p:nvPicPr>
          <p:cNvPr id="22530" name="Picture 2" descr="http://cristianos.com/wp-content/uploads/2009/06/istock_000003661393xsmall-300x1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4" y="1995060"/>
            <a:ext cx="5621215" cy="40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303830"/>
            <a:ext cx="12192000" cy="948195"/>
          </a:xfrm>
          <a:prstGeom prst="rect">
            <a:avLst/>
          </a:prstGeo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s-CO" sz="6600" b="1" i="1" smtClean="0">
                <a:solidFill>
                  <a:schemeClr val="bg1"/>
                </a:solidFill>
              </a:rPr>
              <a:t>Las Divisiones “Enfermedad”</a:t>
            </a:r>
            <a:endParaRPr lang="es-CO" sz="66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303830"/>
            <a:ext cx="12192000" cy="948195"/>
          </a:xfrm>
          <a:prstGeom prst="rect">
            <a:avLst/>
          </a:prstGeo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s-CO" sz="6600" b="1" i="1" dirty="0" smtClean="0">
                <a:solidFill>
                  <a:schemeClr val="bg1"/>
                </a:solidFill>
              </a:rPr>
              <a:t>Situación del Dividido</a:t>
            </a:r>
            <a:endParaRPr lang="es-CO" sz="66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27652" y="1566145"/>
            <a:ext cx="2515548" cy="715089"/>
          </a:xfrm>
          <a:prstGeom prst="roundRect">
            <a:avLst/>
          </a:prstGeom>
          <a:ln w="127000" cmpd="tri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  <a:endParaRPr lang="es-C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6" descr="http://www.buscad.com/cristianismo-puro/cabeza-cuerp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1409084"/>
            <a:ext cx="5683006" cy="52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1.bp.blogspot.com/-05plmO8vuZ0/U_I4GWVJ_pI/AAAAAAAAC6c/7Zb0VWeqF8k/s1600/satana10%2B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2" y="243829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>
            <a:off x="6207367" y="1409084"/>
            <a:ext cx="0" cy="5250605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214713" y="2438295"/>
            <a:ext cx="3727939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2800" b="1" i="1" u="sng" dirty="0" smtClean="0">
                <a:solidFill>
                  <a:srgbClr val="C00000"/>
                </a:solidFill>
              </a:rPr>
              <a:t>Miembros que no aceptan la corrección y están divididos</a:t>
            </a:r>
            <a:endParaRPr lang="es-CO" sz="2800" b="1" i="1" u="sng" dirty="0">
              <a:solidFill>
                <a:srgbClr val="C00000"/>
              </a:solidFill>
            </a:endParaRPr>
          </a:p>
        </p:txBody>
      </p:sp>
      <p:sp>
        <p:nvSpPr>
          <p:cNvPr id="12" name="Flecha curvada hacia abajo 11"/>
          <p:cNvSpPr/>
          <p:nvPr/>
        </p:nvSpPr>
        <p:spPr>
          <a:xfrm flipH="1">
            <a:off x="4519246" y="1487658"/>
            <a:ext cx="2438400" cy="793576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Expulsados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98035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7200" b="1" i="1" dirty="0" smtClean="0">
                <a:solidFill>
                  <a:srgbClr val="0000FF"/>
                </a:solidFill>
              </a:rPr>
              <a:t>Unidad</a:t>
            </a:r>
            <a:endParaRPr lang="es-CO" sz="7200" b="1" i="1" dirty="0">
              <a:solidFill>
                <a:srgbClr val="FF0000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CO" b="1" i="1" dirty="0" smtClean="0">
                <a:solidFill>
                  <a:srgbClr val="0000FF"/>
                </a:solidFill>
              </a:rPr>
              <a:t>Unidad</a:t>
            </a:r>
            <a:r>
              <a:rPr lang="es-CO" b="1" i="1" dirty="0" smtClean="0"/>
              <a:t>- </a:t>
            </a:r>
            <a:r>
              <a:rPr lang="es-CO" dirty="0" smtClean="0"/>
              <a:t>(</a:t>
            </a:r>
            <a:r>
              <a:rPr lang="es-CO" i="1" dirty="0" smtClean="0"/>
              <a:t>Del lat. </a:t>
            </a:r>
            <a:r>
              <a:rPr lang="es-CO" i="1" dirty="0" err="1" smtClean="0"/>
              <a:t>Unitas</a:t>
            </a:r>
            <a:r>
              <a:rPr lang="es-CO" i="1" dirty="0" smtClean="0"/>
              <a:t>, -</a:t>
            </a:r>
            <a:r>
              <a:rPr lang="es-CO" i="1" dirty="0" err="1" smtClean="0"/>
              <a:t>atis</a:t>
            </a:r>
            <a:r>
              <a:rPr lang="es-CO" dirty="0" smtClean="0"/>
              <a:t>) f. Propiedad de todo ser, en virtud de lo cual no puede dividirse sin que su esencia se destruya o altere. || 2. singularidad en numero o calidad. || 3. unión o conformidad.</a:t>
            </a:r>
          </a:p>
          <a:p>
            <a:pPr lvl="2" algn="just"/>
            <a:r>
              <a:rPr lang="es-CO" sz="1400" i="1" dirty="0" smtClean="0"/>
              <a:t>Diccionario de la lengua española, real academia española- vigésima segunda edición</a:t>
            </a:r>
            <a:endParaRPr lang="es-CO" sz="1400" i="1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CO" b="1" i="1" dirty="0" smtClean="0">
                <a:solidFill>
                  <a:srgbClr val="FF0000"/>
                </a:solidFill>
              </a:rPr>
              <a:t>División</a:t>
            </a:r>
            <a:r>
              <a:rPr lang="es-CO" dirty="0" smtClean="0"/>
              <a:t>- (</a:t>
            </a:r>
            <a:r>
              <a:rPr lang="es-CO" i="1" dirty="0" smtClean="0"/>
              <a:t>Del lat. </a:t>
            </a:r>
            <a:r>
              <a:rPr lang="es-CO" i="1" dirty="0" err="1" smtClean="0"/>
              <a:t>Dividire</a:t>
            </a:r>
            <a:r>
              <a:rPr lang="es-CO" dirty="0" smtClean="0"/>
              <a:t>). </a:t>
            </a:r>
            <a:r>
              <a:rPr lang="es-CO" dirty="0" err="1" smtClean="0"/>
              <a:t>Tr</a:t>
            </a:r>
            <a:r>
              <a:rPr lang="es-CO" dirty="0" smtClean="0"/>
              <a:t>: partir, separar en partes || 3. Desunir los ánimos y voluntades introduciendo discordia.</a:t>
            </a:r>
          </a:p>
          <a:p>
            <a:pPr marL="1143000" lvl="4" algn="just">
              <a:spcBef>
                <a:spcPts val="1000"/>
              </a:spcBef>
            </a:pPr>
            <a:r>
              <a:rPr lang="es-C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Diccionario de la lengua española, real academia española- vigésima segunda edición</a:t>
            </a:r>
          </a:p>
          <a:p>
            <a:pPr algn="just"/>
            <a:endParaRPr lang="es-CO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172200" y="365125"/>
            <a:ext cx="5181600" cy="980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s-CO" sz="7200" b="1" i="1" dirty="0" smtClean="0">
                <a:solidFill>
                  <a:srgbClr val="FF0000"/>
                </a:solidFill>
              </a:rPr>
              <a:t>División</a:t>
            </a:r>
            <a:endParaRPr lang="es-CO" sz="7200" b="1" i="1" dirty="0">
              <a:solidFill>
                <a:srgbClr val="FF0000"/>
              </a:solidFill>
            </a:endParaRPr>
          </a:p>
        </p:txBody>
      </p:sp>
      <p:cxnSp>
        <p:nvCxnSpPr>
          <p:cNvPr id="13" name="Conector recto de flecha 12"/>
          <p:cNvCxnSpPr>
            <a:stCxn id="2" idx="2"/>
            <a:endCxn id="8" idx="0"/>
          </p:cNvCxnSpPr>
          <p:nvPr/>
        </p:nvCxnSpPr>
        <p:spPr>
          <a:xfrm>
            <a:off x="3429000" y="1345476"/>
            <a:ext cx="0" cy="48014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0" idx="2"/>
            <a:endCxn id="9" idx="0"/>
          </p:cNvCxnSpPr>
          <p:nvPr/>
        </p:nvCxnSpPr>
        <p:spPr>
          <a:xfrm>
            <a:off x="8763000" y="1345475"/>
            <a:ext cx="0" cy="480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580606" y="2651760"/>
            <a:ext cx="3866605" cy="352697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/>
          <p:cNvSpPr/>
          <p:nvPr/>
        </p:nvSpPr>
        <p:spPr>
          <a:xfrm>
            <a:off x="4632961" y="3824945"/>
            <a:ext cx="1539240" cy="352697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838199" y="4203768"/>
            <a:ext cx="2283824" cy="352697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6189616" y="2651760"/>
            <a:ext cx="5164183" cy="3526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6189617" y="3043646"/>
            <a:ext cx="3803470" cy="3526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1854926" y="3357155"/>
            <a:ext cx="367066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2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Juan 17:20-23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886" y="1573122"/>
            <a:ext cx="11469188" cy="4351338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/>
              <a:t>20 </a:t>
            </a:r>
            <a:r>
              <a:rPr lang="es-CO" sz="3200" b="1" i="1" u="sng" dirty="0" smtClean="0">
                <a:solidFill>
                  <a:srgbClr val="C00000"/>
                </a:solidFill>
              </a:rPr>
              <a:t>Mas no ruego solamente por éstos</a:t>
            </a:r>
            <a:r>
              <a:rPr lang="es-CO" sz="3200" dirty="0" smtClean="0"/>
              <a:t>, sino </a:t>
            </a:r>
            <a:r>
              <a:rPr lang="es-CO" sz="3200" b="1" i="1" u="sng" dirty="0" smtClean="0">
                <a:solidFill>
                  <a:srgbClr val="C00000"/>
                </a:solidFill>
              </a:rPr>
              <a:t>también por los que han de creer en mí por la palabra de ellos</a:t>
            </a:r>
            <a:r>
              <a:rPr lang="es-CO" sz="3200" dirty="0" smtClean="0"/>
              <a:t>,</a:t>
            </a:r>
          </a:p>
          <a:p>
            <a:pPr algn="just"/>
            <a:r>
              <a:rPr lang="es-CO" sz="3200" dirty="0" smtClean="0"/>
              <a:t>21 para que </a:t>
            </a:r>
            <a:r>
              <a:rPr lang="es-CO" sz="3200" b="1" i="1" u="sng" dirty="0" smtClean="0">
                <a:solidFill>
                  <a:srgbClr val="0000FF"/>
                </a:solidFill>
              </a:rPr>
              <a:t>todos sean uno</a:t>
            </a:r>
            <a:r>
              <a:rPr lang="es-CO" sz="3200" dirty="0" smtClean="0"/>
              <a:t>; como tú, oh Padre, en mí, y yo en ti, </a:t>
            </a:r>
            <a:r>
              <a:rPr lang="es-CO" sz="3200" b="1" i="1" u="sng" dirty="0" smtClean="0">
                <a:solidFill>
                  <a:srgbClr val="0000FF"/>
                </a:solidFill>
              </a:rPr>
              <a:t>que también ellos sean uno en nosotros</a:t>
            </a:r>
            <a:r>
              <a:rPr lang="es-CO" sz="3200" dirty="0" smtClean="0"/>
              <a:t>; para que </a:t>
            </a:r>
            <a:r>
              <a:rPr lang="es-CO" sz="3200" b="1" i="1" u="sng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el mundo crea que tú me enviaste</a:t>
            </a:r>
            <a:r>
              <a:rPr lang="es-CO" sz="3200" dirty="0" smtClean="0"/>
              <a:t>.</a:t>
            </a:r>
          </a:p>
          <a:p>
            <a:pPr algn="just"/>
            <a:r>
              <a:rPr lang="es-CO" sz="3200" dirty="0" smtClean="0"/>
              <a:t>22 La gloria que me diste, yo les he dado, </a:t>
            </a:r>
            <a:r>
              <a:rPr lang="es-CO" sz="3200" b="1" i="1" u="sng" dirty="0" smtClean="0">
                <a:solidFill>
                  <a:srgbClr val="0000FF"/>
                </a:solidFill>
              </a:rPr>
              <a:t>para que sean uno</a:t>
            </a:r>
            <a:r>
              <a:rPr lang="es-CO" sz="3200" dirty="0" smtClean="0"/>
              <a:t>, así </a:t>
            </a:r>
            <a:r>
              <a:rPr lang="es-CO" sz="3200" b="1" i="1" u="sng" dirty="0" smtClean="0">
                <a:solidFill>
                  <a:srgbClr val="0000FF"/>
                </a:solidFill>
              </a:rPr>
              <a:t>como nosotros somos uno</a:t>
            </a:r>
            <a:r>
              <a:rPr lang="es-CO" sz="3200" dirty="0" smtClean="0"/>
              <a:t>.</a:t>
            </a:r>
          </a:p>
          <a:p>
            <a:pPr algn="just"/>
            <a:r>
              <a:rPr lang="es-CO" sz="3200" dirty="0" smtClean="0"/>
              <a:t>23 Yo en ellos, y tú en mí, </a:t>
            </a:r>
            <a:r>
              <a:rPr lang="es-CO" sz="3200" b="1" i="1" u="sng" dirty="0" smtClean="0">
                <a:solidFill>
                  <a:srgbClr val="0000FF"/>
                </a:solidFill>
              </a:rPr>
              <a:t>para que sean perfectos en unidad</a:t>
            </a:r>
            <a:r>
              <a:rPr lang="es-CO" sz="3200" dirty="0" smtClean="0"/>
              <a:t>, </a:t>
            </a:r>
            <a:r>
              <a:rPr lang="es-CO" sz="3200" b="1" i="1" u="sng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para que el mundo conozca que tú me enviaste</a:t>
            </a:r>
            <a:r>
              <a:rPr lang="es-CO" sz="3200" dirty="0" smtClean="0"/>
              <a:t>, y que los has amado a ellos como también a mí me has amado.</a:t>
            </a:r>
          </a:p>
          <a:p>
            <a:pPr algn="just"/>
            <a:endParaRPr lang="es-CO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/>
              <a:t>21 para que </a:t>
            </a:r>
            <a:r>
              <a:rPr lang="es-CO" b="1" i="1" u="sng" dirty="0">
                <a:solidFill>
                  <a:srgbClr val="0000FF"/>
                </a:solidFill>
              </a:rPr>
              <a:t>todos sean uno</a:t>
            </a:r>
            <a:r>
              <a:rPr lang="es-CO" dirty="0"/>
              <a:t>; como tú, oh Padre, en mí, y yo en ti, </a:t>
            </a:r>
            <a:r>
              <a:rPr lang="es-CO" b="1" i="1" u="sng" dirty="0">
                <a:solidFill>
                  <a:srgbClr val="0000FF"/>
                </a:solidFill>
              </a:rPr>
              <a:t>que también ellos sean uno en nosotros</a:t>
            </a:r>
            <a:r>
              <a:rPr lang="es-CO" dirty="0"/>
              <a:t>; para que </a:t>
            </a:r>
            <a:r>
              <a:rPr lang="es-CO" b="1" i="1" u="sng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el mundo crea que tú me enviaste</a:t>
            </a:r>
            <a:r>
              <a:rPr lang="es-CO" dirty="0" smtClean="0"/>
              <a:t>.</a:t>
            </a:r>
          </a:p>
          <a:p>
            <a:pPr algn="just"/>
            <a:r>
              <a:rPr lang="es-CO" dirty="0"/>
              <a:t>23 Yo en ellos, y tú en mí, </a:t>
            </a:r>
            <a:r>
              <a:rPr lang="es-CO" b="1" i="1" u="sng" dirty="0">
                <a:solidFill>
                  <a:srgbClr val="0000FF"/>
                </a:solidFill>
              </a:rPr>
              <a:t>para que sean perfectos en unidad</a:t>
            </a:r>
            <a:r>
              <a:rPr lang="es-CO" dirty="0"/>
              <a:t>, </a:t>
            </a:r>
            <a:r>
              <a:rPr lang="es-CO" b="1" i="1" u="sng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para que el mundo conozca que tú me enviaste</a:t>
            </a:r>
            <a:r>
              <a:rPr lang="es-CO" dirty="0"/>
              <a:t>, y que los has amado a ellos como también a mí me has amado</a:t>
            </a:r>
            <a:r>
              <a:rPr lang="es-CO" dirty="0" smtClean="0"/>
              <a:t>.</a:t>
            </a:r>
            <a:endParaRPr lang="es-CO" dirty="0"/>
          </a:p>
          <a:p>
            <a:pPr algn="just"/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3600" dirty="0" smtClean="0"/>
              <a:t>Verso 21 – La Unidad es necesaria ya que por medio de esa unidad anunciamos, </a:t>
            </a:r>
            <a:r>
              <a:rPr lang="es-CO" sz="3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predicamos el evangelio</a:t>
            </a:r>
            <a:r>
              <a:rPr lang="es-CO" sz="3600" dirty="0" smtClean="0"/>
              <a:t>, el verdadero evangelio de nuestro Señor Jesucristo</a:t>
            </a:r>
            <a:endParaRPr lang="es-CO" sz="36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La Unidad es Necesaria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dirty="0" smtClean="0"/>
              <a:t>Os </a:t>
            </a:r>
            <a:r>
              <a:rPr lang="es-CO" sz="3200" dirty="0"/>
              <a:t>ruego, pues, hermanos, por el nombre de nuestro Señor Jesucristo, </a:t>
            </a:r>
            <a:r>
              <a:rPr lang="es-CO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que habléis todos una misma cosa</a:t>
            </a:r>
            <a:r>
              <a:rPr lang="es-CO" sz="3200" dirty="0"/>
              <a:t>, </a:t>
            </a:r>
            <a:r>
              <a:rPr lang="es-CO" sz="3200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 que no haya entre vosotros divisiones</a:t>
            </a:r>
            <a:r>
              <a:rPr lang="es-CO" sz="3200" dirty="0"/>
              <a:t>, sino que estéis perfectamente unidos en una misma mente y en un mismo parecer.</a:t>
            </a:r>
          </a:p>
          <a:p>
            <a:pPr algn="just"/>
            <a:endParaRPr lang="es-CO" sz="32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963508" y="1825625"/>
            <a:ext cx="4624754" cy="4351338"/>
          </a:xfrm>
        </p:spPr>
        <p:txBody>
          <a:bodyPr>
            <a:noAutofit/>
          </a:bodyPr>
          <a:lstStyle/>
          <a:p>
            <a:pPr algn="just"/>
            <a:r>
              <a:rPr lang="es-CO" sz="3200" i="1" dirty="0" smtClean="0"/>
              <a:t>Tener una misma mente significa tener una sola fe, un solo amor, una sola creencia, un solo propósito, un solo parecer, no puede existir diversidad o diferencias de pensamientos</a:t>
            </a:r>
            <a:endParaRPr lang="es-CO" sz="3200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1Corintios 1:10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3.bp.blogspot.com/-STnR4RDhmVU/UYjz3t4kFDI/AAAAAAAAV1g/96fWHsk4Ues/s1600/dibujosparaninos-dibujos-del-dia-de-la-familia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69"/>
            <a:ext cx="1608045" cy="12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38200" y="4515730"/>
            <a:ext cx="5181600" cy="137863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" name="Conector recto de flecha 3"/>
          <p:cNvCxnSpPr>
            <a:stCxn id="2" idx="3"/>
            <a:endCxn id="6" idx="1"/>
          </p:cNvCxnSpPr>
          <p:nvPr/>
        </p:nvCxnSpPr>
        <p:spPr>
          <a:xfrm flipV="1">
            <a:off x="6019800" y="4001294"/>
            <a:ext cx="943708" cy="1203753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Ejemplos de División…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Ejemplo 1 ¿Es tener Unidad?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4.bp.blogspot.com/-XGDQ6EqAiYM/UWF6KeU40mI/AAAAAAAACpA/skJO8HcnRtM/s320/mancera_caricatur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185"/>
            <a:ext cx="4325815" cy="43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-OOL3f6ZTejg/VJioA3z7kQI/AAAAAAAAQpA/WnSOo_xJG_8/w1583-h2048/Daniel%2BProl%2B-%2BCaricatur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37" y="2506662"/>
            <a:ext cx="33633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rectangular redondeada 1"/>
          <p:cNvSpPr/>
          <p:nvPr/>
        </p:nvSpPr>
        <p:spPr>
          <a:xfrm>
            <a:off x="2684585" y="1409084"/>
            <a:ext cx="5017476" cy="2363928"/>
          </a:xfrm>
          <a:prstGeom prst="wedgeRoundRectCallout">
            <a:avLst>
              <a:gd name="adj1" fmla="val -53596"/>
              <a:gd name="adj2" fmla="val 44717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El hermano Felipe  no sabe ni lo que dice, no estoy de acuerdo con el</a:t>
            </a:r>
          </a:p>
          <a:p>
            <a:pPr algn="ctr"/>
            <a:r>
              <a:rPr lang="es-CO" sz="2800" b="1" dirty="0" smtClean="0"/>
              <a:t>Pero mejor no digo nada</a:t>
            </a:r>
            <a:endParaRPr lang="es-CO" sz="2800" b="1" dirty="0"/>
          </a:p>
        </p:txBody>
      </p:sp>
      <p:sp>
        <p:nvSpPr>
          <p:cNvPr id="10" name="Llamada rectangular redondeada 9"/>
          <p:cNvSpPr/>
          <p:nvPr/>
        </p:nvSpPr>
        <p:spPr>
          <a:xfrm>
            <a:off x="4068488" y="3956357"/>
            <a:ext cx="5017476" cy="2363928"/>
          </a:xfrm>
          <a:prstGeom prst="wedgeRoundRectCallout">
            <a:avLst>
              <a:gd name="adj1" fmla="val 67315"/>
              <a:gd name="adj2" fmla="val -36365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Ese hermano como que no sabe, mejor me quedo callado o voy a decirlo como en son de sátira a ver si le cae.</a:t>
            </a:r>
            <a:endParaRPr lang="es-CO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51692" y="1476606"/>
            <a:ext cx="144590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4800" dirty="0" smtClean="0"/>
              <a:t>Error</a:t>
            </a:r>
            <a:endParaRPr lang="es-CO" sz="4800" dirty="0"/>
          </a:p>
        </p:txBody>
      </p:sp>
      <p:pic>
        <p:nvPicPr>
          <p:cNvPr id="2054" name="Picture 6" descr="http://upload.wikimedia.org/wikipedia/commons/6/61/Crystal_128_err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01" y="13190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030455" y="3410945"/>
            <a:ext cx="144590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4800" dirty="0" smtClean="0"/>
              <a:t>Error</a:t>
            </a:r>
            <a:endParaRPr lang="es-CO" sz="4800" dirty="0"/>
          </a:p>
        </p:txBody>
      </p:sp>
      <p:pic>
        <p:nvPicPr>
          <p:cNvPr id="13" name="Picture 6" descr="http://upload.wikimedia.org/wikipedia/commons/6/61/Crystal_128_err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64" y="32534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ublicdomainvectors.org/photos/Caricatura_de_una_chica_soriend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" y="2435853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Ejemplo 2 ¿Es tener Unidad?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2684585" y="1409084"/>
            <a:ext cx="5017476" cy="2363928"/>
          </a:xfrm>
          <a:prstGeom prst="wedgeRoundRectCallout">
            <a:avLst>
              <a:gd name="adj1" fmla="val -53596"/>
              <a:gd name="adj2" fmla="val 44717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Esa Hermana, es como toda zalamera, mejor ni la saludo, si ella me quiere saludar que venga aquí</a:t>
            </a:r>
            <a:endParaRPr lang="es-CO" sz="2800" b="1" dirty="0"/>
          </a:p>
        </p:txBody>
      </p:sp>
      <p:sp>
        <p:nvSpPr>
          <p:cNvPr id="10" name="Llamada rectangular redondeada 9"/>
          <p:cNvSpPr/>
          <p:nvPr/>
        </p:nvSpPr>
        <p:spPr>
          <a:xfrm>
            <a:off x="4068488" y="3956357"/>
            <a:ext cx="5017476" cy="2363928"/>
          </a:xfrm>
          <a:prstGeom prst="wedgeRoundRectCallout">
            <a:avLst>
              <a:gd name="adj1" fmla="val 67315"/>
              <a:gd name="adj2" fmla="val -36365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Esa hermana es como toda arrogante, mejor la ignoro, al fin yo no me voy a salvar por ella.</a:t>
            </a:r>
            <a:endParaRPr lang="es-CO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51692" y="1476606"/>
            <a:ext cx="144590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4800" dirty="0" smtClean="0"/>
              <a:t>Error</a:t>
            </a:r>
            <a:endParaRPr lang="es-CO" sz="4800" dirty="0"/>
          </a:p>
        </p:txBody>
      </p:sp>
      <p:pic>
        <p:nvPicPr>
          <p:cNvPr id="2054" name="Picture 6" descr="http://upload.wikimedia.org/wikipedia/commons/6/61/Crystal_128_err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01" y="13190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030455" y="3410945"/>
            <a:ext cx="144590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4800" dirty="0" smtClean="0"/>
              <a:t>Error</a:t>
            </a:r>
            <a:endParaRPr lang="es-CO" sz="4800" dirty="0"/>
          </a:p>
        </p:txBody>
      </p:sp>
      <p:pic>
        <p:nvPicPr>
          <p:cNvPr id="13" name="Picture 6" descr="http://upload.wikimedia.org/wikipedia/commons/6/61/Crystal_128_err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64" y="32534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4.bp.blogspot.com/-wqovWuB5e5E/VGIw09dooeI/AAAAAAAAKWo/uqiHxPYV9tE/s1600/454406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93" y="2307603"/>
            <a:ext cx="23807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2093</Words>
  <Application>Microsoft Office PowerPoint</Application>
  <PresentationFormat>Panorámica</PresentationFormat>
  <Paragraphs>158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Tema de Office</vt:lpstr>
      <vt:lpstr>Antes de Iniciar!</vt:lpstr>
      <vt:lpstr>“La Unidad”</vt:lpstr>
      <vt:lpstr>Unidad</vt:lpstr>
      <vt:lpstr>Juan 17:20-23</vt:lpstr>
      <vt:lpstr>La Unidad es Necesaria</vt:lpstr>
      <vt:lpstr>1Corintios 1:10</vt:lpstr>
      <vt:lpstr>Ejemplos de División…</vt:lpstr>
      <vt:lpstr>Ejemplo 1 ¿Es tener Unidad?</vt:lpstr>
      <vt:lpstr>Ejemplo 2 ¿Es tener Unidad?</vt:lpstr>
      <vt:lpstr>Ejemplo 3 ¿Es tener Unidad?</vt:lpstr>
      <vt:lpstr>Romanos 16:17</vt:lpstr>
      <vt:lpstr>1 Corintios 1:11-13</vt:lpstr>
      <vt:lpstr>1 Corintios 3:3-4</vt:lpstr>
      <vt:lpstr>1 Corintios 4:6</vt:lpstr>
      <vt:lpstr>Gálatas 5:19</vt:lpstr>
      <vt:lpstr>Tito 3:10-11</vt:lpstr>
      <vt:lpstr>Ponernos de Acuerdo… y velar por la Unidad</vt:lpstr>
      <vt:lpstr>Mateo 5:23-24</vt:lpstr>
      <vt:lpstr>Mateo 5:25</vt:lpstr>
      <vt:lpstr>Lo Correcto seria…</vt:lpstr>
      <vt:lpstr>Ejemplo 2 Lo Correcto Seria…</vt:lpstr>
      <vt:lpstr>Un Ejemplo de la Iglesia Primitiva</vt:lpstr>
      <vt:lpstr>Hechos 2:42,44,46</vt:lpstr>
      <vt:lpstr>Hechos 4:32</vt:lpstr>
      <vt:lpstr>Efesios 4:1-6</vt:lpstr>
      <vt:lpstr>La Unidad es Sinónimo de AMOR</vt:lpstr>
      <vt:lpstr>Las Divisiones “Enfermedad”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Unidad”</dc:title>
  <dc:creator>Felipe_Mesa</dc:creator>
  <cp:lastModifiedBy>Felipe_Mesa</cp:lastModifiedBy>
  <cp:revision>69</cp:revision>
  <dcterms:created xsi:type="dcterms:W3CDTF">2015-03-07T22:44:25Z</dcterms:created>
  <dcterms:modified xsi:type="dcterms:W3CDTF">2015-03-08T13:25:16Z</dcterms:modified>
</cp:coreProperties>
</file>