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7200" b="1" i="1" u="none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 b="1" i="1" u="none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631CD-EA7D-4C5C-A72A-8347E971D58A}" type="datetimeFigureOut">
              <a:rPr lang="es-CO" smtClean="0"/>
              <a:t>15/03/2015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17555-565B-4320-9B32-7D3E0987583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35385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631CD-EA7D-4C5C-A72A-8347E971D58A}" type="datetimeFigureOut">
              <a:rPr lang="es-CO" smtClean="0"/>
              <a:t>15/03/2015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17555-565B-4320-9B32-7D3E0987583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52362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631CD-EA7D-4C5C-A72A-8347E971D58A}" type="datetimeFigureOut">
              <a:rPr lang="es-CO" smtClean="0"/>
              <a:t>15/03/2015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17555-565B-4320-9B32-7D3E0987583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28986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631CD-EA7D-4C5C-A72A-8347E971D58A}" type="datetimeFigureOut">
              <a:rPr lang="es-CO" smtClean="0"/>
              <a:t>15/03/2015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17555-565B-4320-9B32-7D3E0987583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6438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631CD-EA7D-4C5C-A72A-8347E971D58A}" type="datetimeFigureOut">
              <a:rPr lang="es-CO" smtClean="0"/>
              <a:t>15/03/2015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17555-565B-4320-9B32-7D3E0987583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54377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631CD-EA7D-4C5C-A72A-8347E971D58A}" type="datetimeFigureOut">
              <a:rPr lang="es-CO" smtClean="0"/>
              <a:t>15/03/2015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17555-565B-4320-9B32-7D3E0987583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48369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631CD-EA7D-4C5C-A72A-8347E971D58A}" type="datetimeFigureOut">
              <a:rPr lang="es-CO" smtClean="0"/>
              <a:t>15/03/2015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17555-565B-4320-9B32-7D3E0987583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77265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631CD-EA7D-4C5C-A72A-8347E971D58A}" type="datetimeFigureOut">
              <a:rPr lang="es-CO" smtClean="0"/>
              <a:t>15/03/2015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17555-565B-4320-9B32-7D3E0987583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88037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631CD-EA7D-4C5C-A72A-8347E971D58A}" type="datetimeFigureOut">
              <a:rPr lang="es-CO" smtClean="0"/>
              <a:t>15/03/2015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17555-565B-4320-9B32-7D3E0987583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90776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631CD-EA7D-4C5C-A72A-8347E971D58A}" type="datetimeFigureOut">
              <a:rPr lang="es-CO" smtClean="0"/>
              <a:t>15/03/2015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17555-565B-4320-9B32-7D3E0987583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2102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631CD-EA7D-4C5C-A72A-8347E971D58A}" type="datetimeFigureOut">
              <a:rPr lang="es-CO" smtClean="0"/>
              <a:t>15/03/2015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17555-565B-4320-9B32-7D3E0987583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14439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69631CD-EA7D-4C5C-A72A-8347E971D58A}" type="datetimeFigureOut">
              <a:rPr lang="es-CO" smtClean="0"/>
              <a:t>15/03/2015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25417555-565B-4320-9B32-7D3E0987583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3786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aquiconfelipetorres.jimdo.com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57578"/>
            <a:ext cx="10515600" cy="1325563"/>
          </a:xfrm>
          <a:solidFill>
            <a:schemeClr val="tx1"/>
          </a:solidFill>
          <a:ln w="127000" cmpd="thickThin">
            <a:solidFill>
              <a:srgbClr val="FFFF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r"/>
            <a:r>
              <a:rPr lang="es-CO" sz="8800" b="1" i="1" dirty="0" smtClean="0"/>
              <a:t>Antes de Iniciar!</a:t>
            </a:r>
            <a:endParaRPr lang="es-CO" sz="8800" b="1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O" sz="6000" b="1" dirty="0" smtClean="0"/>
              <a:t>Hebreos 12:7 </a:t>
            </a:r>
            <a:r>
              <a:rPr lang="es-CO" sz="6000" i="1" u="sng" dirty="0" smtClean="0">
                <a:solidFill>
                  <a:srgbClr val="FF0000"/>
                </a:solidFill>
              </a:rPr>
              <a:t>Si soportáis</a:t>
            </a:r>
            <a:r>
              <a:rPr lang="es-CO" sz="6000" i="1" dirty="0" smtClean="0">
                <a:solidFill>
                  <a:srgbClr val="FF0000"/>
                </a:solidFill>
              </a:rPr>
              <a:t> </a:t>
            </a:r>
            <a:r>
              <a:rPr lang="es-CO" sz="6000" i="1" dirty="0" smtClean="0"/>
              <a:t>la </a:t>
            </a:r>
            <a:r>
              <a:rPr lang="es-CO" sz="6000" b="1" i="1" dirty="0" smtClean="0">
                <a:solidFill>
                  <a:srgbClr val="0000FF"/>
                </a:solidFill>
              </a:rPr>
              <a:t>disciplina</a:t>
            </a:r>
            <a:r>
              <a:rPr lang="es-CO" sz="6000" i="1" dirty="0" smtClean="0"/>
              <a:t>, </a:t>
            </a:r>
            <a:r>
              <a:rPr lang="es-CO" sz="6000" i="1" dirty="0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Dios os trata como a hijos</a:t>
            </a:r>
            <a:r>
              <a:rPr lang="es-CO" sz="6000" i="1" dirty="0" smtClean="0"/>
              <a:t>; porque ¿qué hijo es aquel a quien el padre no disciplina?</a:t>
            </a:r>
          </a:p>
          <a:p>
            <a:pPr marL="0" indent="0" algn="ctr">
              <a:buNone/>
            </a:pPr>
            <a:endParaRPr lang="es-CO" sz="6000" dirty="0"/>
          </a:p>
        </p:txBody>
      </p:sp>
      <p:sp>
        <p:nvSpPr>
          <p:cNvPr id="4" name="Rectángulo 3"/>
          <p:cNvSpPr/>
          <p:nvPr/>
        </p:nvSpPr>
        <p:spPr>
          <a:xfrm>
            <a:off x="6027313" y="1825624"/>
            <a:ext cx="3825025" cy="981969"/>
          </a:xfrm>
          <a:prstGeom prst="rect">
            <a:avLst/>
          </a:prstGeom>
          <a:noFill/>
          <a:ln w="57150">
            <a:solidFill>
              <a:srgbClr val="FF0000"/>
            </a:solidFill>
            <a:prstDash val="sysDash"/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noFill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4523124" y="6519446"/>
            <a:ext cx="32067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600" i="1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http://aquiconfelipetorres.jimdo.com</a:t>
            </a:r>
            <a:endParaRPr lang="es-CO" sz="1600" i="1" dirty="0" smtClean="0">
              <a:solidFill>
                <a:schemeClr val="bg1">
                  <a:lumMod val="6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081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29833" y="1392950"/>
            <a:ext cx="5558844" cy="4351338"/>
          </a:xfrm>
        </p:spPr>
        <p:txBody>
          <a:bodyPr>
            <a:noAutofit/>
          </a:bodyPr>
          <a:lstStyle/>
          <a:p>
            <a:pPr algn="just"/>
            <a:r>
              <a:rPr lang="es-CO" sz="2400" b="1" i="1" dirty="0" err="1"/>
              <a:t>Stg</a:t>
            </a:r>
            <a:r>
              <a:rPr lang="es-CO" sz="2400" b="1" i="1" dirty="0"/>
              <a:t> 4:6 Pero él da mayor gracia. Por esto dice: </a:t>
            </a:r>
            <a:r>
              <a:rPr lang="es-CO" sz="2400" b="1" i="1" u="sng" dirty="0">
                <a:solidFill>
                  <a:srgbClr val="FF0000"/>
                </a:solidFill>
              </a:rPr>
              <a:t>Dios resiste a los soberbios</a:t>
            </a:r>
            <a:r>
              <a:rPr lang="es-CO" sz="2400" b="1" i="1" dirty="0"/>
              <a:t>, y </a:t>
            </a:r>
            <a:r>
              <a:rPr lang="es-CO" sz="2400" b="1" i="1" u="sng" dirty="0">
                <a:solidFill>
                  <a:srgbClr val="0000FF"/>
                </a:solidFill>
              </a:rPr>
              <a:t>da gracia a los humildes</a:t>
            </a:r>
            <a:r>
              <a:rPr lang="es-CO" sz="2400" b="1" i="1" dirty="0"/>
              <a:t>.</a:t>
            </a:r>
          </a:p>
          <a:p>
            <a:pPr algn="just"/>
            <a:r>
              <a:rPr lang="es-CO" sz="2400" b="1" i="1" dirty="0" err="1"/>
              <a:t>Stg</a:t>
            </a:r>
            <a:r>
              <a:rPr lang="es-CO" sz="2400" b="1" i="1" dirty="0"/>
              <a:t> 4:7 </a:t>
            </a:r>
            <a:r>
              <a:rPr lang="es-CO" sz="2400" b="1" i="1" u="sng" dirty="0">
                <a:solidFill>
                  <a:srgbClr val="0000FF"/>
                </a:solidFill>
              </a:rPr>
              <a:t>Someteos</a:t>
            </a:r>
            <a:r>
              <a:rPr lang="es-CO" sz="2400" b="1" i="1" dirty="0"/>
              <a:t>, pues, a Dios; </a:t>
            </a:r>
            <a:r>
              <a:rPr lang="es-CO" sz="2400" b="1" i="1" u="sng" dirty="0">
                <a:solidFill>
                  <a:srgbClr val="0000FF"/>
                </a:solidFill>
              </a:rPr>
              <a:t>resistid al diablo, y huirá de vosotros</a:t>
            </a:r>
            <a:r>
              <a:rPr lang="es-CO" sz="2400" b="1" i="1" dirty="0"/>
              <a:t>.</a:t>
            </a:r>
          </a:p>
          <a:p>
            <a:pPr algn="just"/>
            <a:r>
              <a:rPr lang="es-CO" sz="2400" b="1" i="1" dirty="0" err="1"/>
              <a:t>Stg</a:t>
            </a:r>
            <a:r>
              <a:rPr lang="es-CO" sz="2400" b="1" i="1" dirty="0"/>
              <a:t> 4:8 </a:t>
            </a:r>
            <a:r>
              <a:rPr lang="es-CO" sz="2400" b="1" i="1" u="sng" dirty="0">
                <a:solidFill>
                  <a:srgbClr val="C00000"/>
                </a:solidFill>
              </a:rPr>
              <a:t>Acercaos a Dios, y él se acercará a vosotros</a:t>
            </a:r>
            <a:r>
              <a:rPr lang="es-CO" sz="2400" b="1" i="1" dirty="0"/>
              <a:t>. Pecadores, limpiad las manos; y </a:t>
            </a:r>
            <a:r>
              <a:rPr lang="es-CO" sz="2400" b="1" i="1" u="sng" dirty="0">
                <a:solidFill>
                  <a:srgbClr val="C00000"/>
                </a:solidFill>
              </a:rPr>
              <a:t>vosotros los de doble ánimo, purificad vuestros corazones</a:t>
            </a:r>
            <a:r>
              <a:rPr lang="es-CO" sz="2400" b="1" i="1" dirty="0"/>
              <a:t>.</a:t>
            </a:r>
          </a:p>
          <a:p>
            <a:pPr algn="just"/>
            <a:r>
              <a:rPr lang="es-CO" sz="2400" b="1" i="1" dirty="0" err="1"/>
              <a:t>Stg</a:t>
            </a:r>
            <a:r>
              <a:rPr lang="es-CO" sz="2400" b="1" i="1" dirty="0"/>
              <a:t> 4:9 Afligíos, y lamentad, y llorad. Vuestra risa se convierta en lloro, y vuestro gozo en tristeza.</a:t>
            </a:r>
          </a:p>
          <a:p>
            <a:pPr algn="just"/>
            <a:r>
              <a:rPr lang="es-CO" sz="2400" b="1" i="1" dirty="0" err="1"/>
              <a:t>Stg</a:t>
            </a:r>
            <a:r>
              <a:rPr lang="es-CO" sz="2400" b="1" i="1" dirty="0"/>
              <a:t> 4:10 </a:t>
            </a:r>
            <a:r>
              <a:rPr lang="es-CO" sz="2400" b="1" i="1" u="sng" dirty="0">
                <a:solidFill>
                  <a:srgbClr val="C00000"/>
                </a:solidFill>
              </a:rPr>
              <a:t>Humillaos delante del Señor, y él os exaltará.</a:t>
            </a: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0" y="303830"/>
            <a:ext cx="12192000" cy="948195"/>
          </a:xfrm>
          <a:solidFill>
            <a:schemeClr val="tx1"/>
          </a:solidFill>
          <a:ln w="127000" cmpd="thickThin">
            <a:solidFill>
              <a:srgbClr val="FFFF00"/>
            </a:solidFill>
            <a:prstDash val="solid"/>
          </a:ln>
        </p:spPr>
        <p:txBody>
          <a:bodyPr>
            <a:normAutofit fontScale="90000"/>
          </a:bodyPr>
          <a:lstStyle/>
          <a:p>
            <a:pPr algn="r"/>
            <a:r>
              <a:rPr lang="es-CO" sz="8000" b="1" i="1" dirty="0" smtClean="0">
                <a:solidFill>
                  <a:schemeClr val="bg1"/>
                </a:solidFill>
              </a:rPr>
              <a:t>La Sumisión es la Solución</a:t>
            </a:r>
            <a:endParaRPr lang="es-CO" sz="8000" b="1" i="1" dirty="0">
              <a:solidFill>
                <a:srgbClr val="FFFF00"/>
              </a:solidFill>
            </a:endParaRPr>
          </a:p>
        </p:txBody>
      </p:sp>
      <p:sp>
        <p:nvSpPr>
          <p:cNvPr id="9" name="Marcador de contenido 2"/>
          <p:cNvSpPr txBox="1">
            <a:spLocks/>
          </p:cNvSpPr>
          <p:nvPr/>
        </p:nvSpPr>
        <p:spPr>
          <a:xfrm>
            <a:off x="6143224" y="1392950"/>
            <a:ext cx="5924279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O" b="1" i="1" dirty="0" smtClean="0">
                <a:solidFill>
                  <a:srgbClr val="008000"/>
                </a:solidFill>
              </a:rPr>
              <a:t>Dios no esta a favor de los soberbios.</a:t>
            </a:r>
          </a:p>
          <a:p>
            <a:pPr algn="just"/>
            <a:r>
              <a:rPr lang="es-CO" b="1" i="1" dirty="0" smtClean="0">
                <a:solidFill>
                  <a:srgbClr val="008000"/>
                </a:solidFill>
              </a:rPr>
              <a:t>El da la gracia a los humildes</a:t>
            </a:r>
          </a:p>
          <a:p>
            <a:pPr algn="just"/>
            <a:r>
              <a:rPr lang="es-CO" b="1" i="1" dirty="0" smtClean="0">
                <a:solidFill>
                  <a:srgbClr val="008000"/>
                </a:solidFill>
              </a:rPr>
              <a:t>Si nos sometemos a Dios podemos vencer a Satanás.</a:t>
            </a:r>
          </a:p>
          <a:p>
            <a:pPr algn="just"/>
            <a:r>
              <a:rPr lang="es-CO" b="1" i="1" dirty="0" smtClean="0">
                <a:solidFill>
                  <a:srgbClr val="008000"/>
                </a:solidFill>
              </a:rPr>
              <a:t>Si nos acercamos a Dios el se acercara a nosotros.</a:t>
            </a:r>
          </a:p>
          <a:p>
            <a:pPr algn="just"/>
            <a:r>
              <a:rPr lang="es-CO" b="1" i="1" dirty="0" smtClean="0">
                <a:solidFill>
                  <a:srgbClr val="008000"/>
                </a:solidFill>
              </a:rPr>
              <a:t>Los de doble animo son aquellos que si no es conforme a lo que piensan entonces no están bien o no hacen lo que Dios dice.</a:t>
            </a:r>
          </a:p>
          <a:p>
            <a:pPr algn="just"/>
            <a:r>
              <a:rPr lang="es-CO" b="1" i="1" dirty="0" smtClean="0">
                <a:solidFill>
                  <a:srgbClr val="008000"/>
                </a:solidFill>
              </a:rPr>
              <a:t>La humillación en la tierra traerá exaltación delante de Dios</a:t>
            </a:r>
          </a:p>
          <a:p>
            <a:pPr algn="just"/>
            <a:endParaRPr lang="es-CO" b="1" i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21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29833" y="1392950"/>
            <a:ext cx="5558844" cy="4351338"/>
          </a:xfrm>
        </p:spPr>
        <p:txBody>
          <a:bodyPr>
            <a:noAutofit/>
          </a:bodyPr>
          <a:lstStyle/>
          <a:p>
            <a:pPr algn="just"/>
            <a:r>
              <a:rPr lang="es-CO" i="1" dirty="0" smtClean="0"/>
              <a:t>2Co </a:t>
            </a:r>
            <a:r>
              <a:rPr lang="es-CO" i="1" dirty="0"/>
              <a:t>10:4 </a:t>
            </a:r>
            <a:r>
              <a:rPr lang="es-CO" i="1" u="sng" dirty="0">
                <a:solidFill>
                  <a:srgbClr val="0000FF"/>
                </a:solidFill>
              </a:rPr>
              <a:t>porque las armas de nuestra milicia no son carnales, sino poderosas en Dios para la destrucción de fortalezas</a:t>
            </a:r>
            <a:r>
              <a:rPr lang="es-CO" i="1" dirty="0"/>
              <a:t>,</a:t>
            </a:r>
          </a:p>
          <a:p>
            <a:pPr algn="just"/>
            <a:r>
              <a:rPr lang="es-CO" i="1" dirty="0"/>
              <a:t>2Co 10:5 </a:t>
            </a:r>
            <a:r>
              <a:rPr lang="es-CO" i="1" u="sng" dirty="0">
                <a:solidFill>
                  <a:srgbClr val="C00000"/>
                </a:solidFill>
              </a:rPr>
              <a:t>derribando argumentos y toda altivez que se levanta contra el conocimiento de Dios, y llevando cautivo todo pensamiento a la obediencia a Cristo</a:t>
            </a:r>
            <a:r>
              <a:rPr lang="es-CO" i="1" dirty="0"/>
              <a:t>,</a:t>
            </a:r>
          </a:p>
          <a:p>
            <a:pPr algn="just"/>
            <a:r>
              <a:rPr lang="es-CO" i="1" dirty="0"/>
              <a:t>2Co 10:6 </a:t>
            </a:r>
            <a:r>
              <a:rPr lang="es-CO" b="1" i="1" u="sng" dirty="0">
                <a:solidFill>
                  <a:srgbClr val="0000FF"/>
                </a:solidFill>
              </a:rPr>
              <a:t>y estando prontos para castigar toda desobediencia, cuando vuestra obediencia sea perfecta.</a:t>
            </a:r>
          </a:p>
          <a:p>
            <a:pPr algn="just"/>
            <a:endParaRPr lang="es-CO" i="1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0" y="303830"/>
            <a:ext cx="12192000" cy="948195"/>
          </a:xfrm>
          <a:solidFill>
            <a:schemeClr val="tx1"/>
          </a:solidFill>
          <a:ln w="127000" cmpd="thickThin">
            <a:solidFill>
              <a:srgbClr val="FFFF00"/>
            </a:solidFill>
            <a:prstDash val="solid"/>
          </a:ln>
        </p:spPr>
        <p:txBody>
          <a:bodyPr>
            <a:normAutofit fontScale="90000"/>
          </a:bodyPr>
          <a:lstStyle/>
          <a:p>
            <a:pPr algn="r"/>
            <a:r>
              <a:rPr lang="es-CO" sz="8000" b="1" i="1" dirty="0">
                <a:solidFill>
                  <a:schemeClr val="bg1"/>
                </a:solidFill>
              </a:rPr>
              <a:t>2 </a:t>
            </a:r>
            <a:r>
              <a:rPr lang="es-CO" sz="8000" b="1" i="1" dirty="0" err="1">
                <a:solidFill>
                  <a:schemeClr val="bg1"/>
                </a:solidFill>
              </a:rPr>
              <a:t>Cor</a:t>
            </a:r>
            <a:r>
              <a:rPr lang="es-CO" sz="8000" b="1" i="1" dirty="0">
                <a:solidFill>
                  <a:schemeClr val="bg1"/>
                </a:solidFill>
              </a:rPr>
              <a:t>. 10:5</a:t>
            </a:r>
            <a:endParaRPr lang="es-CO" sz="8000" b="1" i="1" dirty="0">
              <a:solidFill>
                <a:srgbClr val="FFFF00"/>
              </a:solidFill>
            </a:endParaRPr>
          </a:p>
        </p:txBody>
      </p:sp>
      <p:sp>
        <p:nvSpPr>
          <p:cNvPr id="9" name="Marcador de contenido 2"/>
          <p:cNvSpPr txBox="1">
            <a:spLocks/>
          </p:cNvSpPr>
          <p:nvPr/>
        </p:nvSpPr>
        <p:spPr>
          <a:xfrm>
            <a:off x="6143224" y="1392950"/>
            <a:ext cx="5924279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O" b="1" i="1" dirty="0" smtClean="0">
                <a:solidFill>
                  <a:srgbClr val="008000"/>
                </a:solidFill>
              </a:rPr>
              <a:t>Las armas de un Cristiano fiel no son fundamentadas en el pensamiento humano.</a:t>
            </a:r>
          </a:p>
          <a:p>
            <a:pPr algn="just"/>
            <a:r>
              <a:rPr lang="es-CO" b="1" i="1" dirty="0" smtClean="0">
                <a:solidFill>
                  <a:srgbClr val="008000"/>
                </a:solidFill>
              </a:rPr>
              <a:t>Las armas las da Dios.</a:t>
            </a:r>
          </a:p>
          <a:p>
            <a:pPr algn="just"/>
            <a:r>
              <a:rPr lang="es-CO" b="1" i="1" dirty="0" smtClean="0">
                <a:solidFill>
                  <a:srgbClr val="008000"/>
                </a:solidFill>
              </a:rPr>
              <a:t>Debemos sacar el yo pienso, el yo creo, el yo opino y dejar que Dios actúe en nosotros para total obediencia.</a:t>
            </a:r>
          </a:p>
          <a:p>
            <a:pPr algn="just"/>
            <a:r>
              <a:rPr lang="es-CO" b="1" i="1" dirty="0" smtClean="0">
                <a:solidFill>
                  <a:srgbClr val="008000"/>
                </a:solidFill>
              </a:rPr>
              <a:t>Debemos ser fuertes para con los que desobedecen y así perfeccionarnos para la santidad en Dios</a:t>
            </a:r>
          </a:p>
          <a:p>
            <a:pPr algn="just"/>
            <a:endParaRPr lang="es-CO" b="1" i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34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29833" y="1392950"/>
            <a:ext cx="2841401" cy="249647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CO" b="1" i="1" u="sng" dirty="0" smtClean="0">
                <a:solidFill>
                  <a:srgbClr val="0000FF"/>
                </a:solidFill>
              </a:rPr>
              <a:t>Proverbios </a:t>
            </a:r>
            <a:r>
              <a:rPr lang="es-CO" b="1" i="1" u="sng" dirty="0">
                <a:solidFill>
                  <a:srgbClr val="0000FF"/>
                </a:solidFill>
              </a:rPr>
              <a:t>14:12 </a:t>
            </a:r>
            <a:r>
              <a:rPr lang="es-CO" i="1" dirty="0"/>
              <a:t>Hay camino que al hombre le parece derecho; Pero su fin es camino de muerte.</a:t>
            </a:r>
          </a:p>
          <a:p>
            <a:pPr algn="just"/>
            <a:endParaRPr lang="es-CO" i="1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0" y="303830"/>
            <a:ext cx="12192000" cy="948195"/>
          </a:xfrm>
          <a:solidFill>
            <a:schemeClr val="tx1"/>
          </a:solidFill>
          <a:ln w="127000" cmpd="thickThin">
            <a:solidFill>
              <a:srgbClr val="FFFF00"/>
            </a:solidFill>
            <a:prstDash val="solid"/>
          </a:ln>
        </p:spPr>
        <p:txBody>
          <a:bodyPr>
            <a:normAutofit fontScale="90000"/>
          </a:bodyPr>
          <a:lstStyle/>
          <a:p>
            <a:pPr algn="r"/>
            <a:r>
              <a:rPr lang="es-CO" sz="8000" b="1" i="1" dirty="0" smtClean="0">
                <a:solidFill>
                  <a:schemeClr val="bg1"/>
                </a:solidFill>
              </a:rPr>
              <a:t>Mensajes de Reflexión</a:t>
            </a:r>
            <a:endParaRPr lang="es-CO" sz="8000" b="1" i="1" dirty="0">
              <a:solidFill>
                <a:srgbClr val="FFFF00"/>
              </a:solidFill>
            </a:endParaRPr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141899" y="1392950"/>
            <a:ext cx="2946579" cy="24964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CO" sz="2400" b="1" i="1" u="sng" dirty="0" smtClean="0">
                <a:solidFill>
                  <a:srgbClr val="0000FF"/>
                </a:solidFill>
              </a:rPr>
              <a:t>Jeremías </a:t>
            </a:r>
            <a:r>
              <a:rPr lang="es-CO" sz="2400" b="1" i="1" u="sng" dirty="0">
                <a:solidFill>
                  <a:srgbClr val="0000FF"/>
                </a:solidFill>
              </a:rPr>
              <a:t>10:23 </a:t>
            </a:r>
            <a:r>
              <a:rPr lang="es-CO" sz="2400" i="1" dirty="0"/>
              <a:t>Conozco, oh Jehová, que el hombre no es señor de su camino, ni del hombre que camina es el ordenar sus pasos.</a:t>
            </a:r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7959144" y="1392950"/>
            <a:ext cx="3820731" cy="24964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CO" b="1" i="1" u="sng" dirty="0" smtClean="0">
                <a:solidFill>
                  <a:srgbClr val="0000FF"/>
                </a:solidFill>
              </a:rPr>
              <a:t>Isaías 55:8-9 </a:t>
            </a:r>
            <a:r>
              <a:rPr lang="es-CO" i="1" dirty="0"/>
              <a:t>Porque mis pensamientos no son vuestros pensamientos, ni vuestros caminos mis caminos, dijo </a:t>
            </a:r>
            <a:r>
              <a:rPr lang="es-CO" i="1" dirty="0" smtClean="0"/>
              <a:t>Jehová. Como </a:t>
            </a:r>
            <a:r>
              <a:rPr lang="es-CO" i="1" dirty="0"/>
              <a:t>son más altos los cielos que la tierra, así son mis caminos más altos que vuestros caminos, y mis pensamientos más que vuestros pensamientos.</a:t>
            </a:r>
          </a:p>
        </p:txBody>
      </p:sp>
      <p:pic>
        <p:nvPicPr>
          <p:cNvPr id="2050" name="Picture 2" descr="http://ubdavid.org/espanol/vida-practica/graphics/12_sin-breaks-fellowshi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833" y="4029528"/>
            <a:ext cx="3446708" cy="2668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6888" y="4215975"/>
            <a:ext cx="2857500" cy="229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92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29833" y="1392950"/>
            <a:ext cx="2841401" cy="249647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CO" b="1" i="1" u="sng" dirty="0" smtClean="0">
                <a:solidFill>
                  <a:srgbClr val="0000FF"/>
                </a:solidFill>
              </a:rPr>
              <a:t>1Juan </a:t>
            </a:r>
            <a:r>
              <a:rPr lang="es-CO" b="1" i="1" u="sng" dirty="0">
                <a:solidFill>
                  <a:srgbClr val="0000FF"/>
                </a:solidFill>
              </a:rPr>
              <a:t>5:3 </a:t>
            </a:r>
            <a:r>
              <a:rPr lang="es-CO" i="1" dirty="0"/>
              <a:t>Pues este es el amor a Dios, que guardemos sus mandamientos; y sus mandamientos no son gravosos</a:t>
            </a:r>
            <a:r>
              <a:rPr lang="es-CO" i="1" dirty="0" smtClean="0"/>
              <a:t>.</a:t>
            </a:r>
            <a:endParaRPr lang="es-CO" i="1" dirty="0"/>
          </a:p>
          <a:p>
            <a:pPr algn="just"/>
            <a:endParaRPr lang="es-CO" i="1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0" y="303830"/>
            <a:ext cx="12192000" cy="948195"/>
          </a:xfrm>
          <a:solidFill>
            <a:schemeClr val="tx1"/>
          </a:solidFill>
          <a:ln w="127000" cmpd="thickThin">
            <a:solidFill>
              <a:srgbClr val="FFFF00"/>
            </a:solidFill>
            <a:prstDash val="solid"/>
          </a:ln>
        </p:spPr>
        <p:txBody>
          <a:bodyPr>
            <a:normAutofit fontScale="90000"/>
          </a:bodyPr>
          <a:lstStyle/>
          <a:p>
            <a:pPr algn="r"/>
            <a:r>
              <a:rPr lang="es-CO" sz="8000" b="1" i="1" dirty="0" smtClean="0">
                <a:solidFill>
                  <a:schemeClr val="bg1"/>
                </a:solidFill>
              </a:rPr>
              <a:t>Mensajes de Reflexión</a:t>
            </a:r>
            <a:endParaRPr lang="es-CO" sz="8000" b="1" i="1" dirty="0">
              <a:solidFill>
                <a:srgbClr val="FFFF00"/>
              </a:solidFill>
            </a:endParaRPr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141899" y="1392950"/>
            <a:ext cx="2946579" cy="24964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s-CO" sz="2400" i="1" dirty="0"/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4141900" y="1392950"/>
            <a:ext cx="7637976" cy="24964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CO" sz="3200" b="1" i="1" u="sng" dirty="0" smtClean="0">
                <a:solidFill>
                  <a:srgbClr val="0000FF"/>
                </a:solidFill>
              </a:rPr>
              <a:t>Josué 1:8-9 </a:t>
            </a:r>
            <a:r>
              <a:rPr lang="es-CO" sz="3200" i="1" dirty="0"/>
              <a:t>Nunca se apartará de tu boca este libro de la ley, sino que de día y de noche meditarás en él, para que guardes y hagas conforme a todo lo </a:t>
            </a:r>
            <a:r>
              <a:rPr lang="es-CO" sz="4000" i="1" dirty="0"/>
              <a:t>que</a:t>
            </a:r>
            <a:r>
              <a:rPr lang="es-CO" sz="3200" i="1" dirty="0"/>
              <a:t> en él está escrito; porque entonces harás prosperar tu camino, y todo te saldrá bien.</a:t>
            </a:r>
          </a:p>
          <a:p>
            <a:pPr marL="0" indent="0" algn="just">
              <a:buNone/>
            </a:pPr>
            <a:r>
              <a:rPr lang="es-CO" sz="3200" i="1" dirty="0" smtClean="0"/>
              <a:t>Mira </a:t>
            </a:r>
            <a:r>
              <a:rPr lang="es-CO" sz="3200" i="1" dirty="0"/>
              <a:t>que te mando que te esfuerces y seas valiente; no temas ni desmayes, porque Jehová tu Dios estará contigo en dondequiera que vayas.</a:t>
            </a:r>
          </a:p>
        </p:txBody>
      </p:sp>
    </p:spTree>
    <p:extLst>
      <p:ext uri="{BB962C8B-B14F-4D97-AF65-F5344CB8AC3E}">
        <p14:creationId xmlns:p14="http://schemas.microsoft.com/office/powerpoint/2010/main" val="311852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0" y="303830"/>
            <a:ext cx="12192000" cy="948195"/>
          </a:xfrm>
          <a:solidFill>
            <a:schemeClr val="tx1"/>
          </a:solidFill>
          <a:ln w="127000" cmpd="thickThin">
            <a:solidFill>
              <a:srgbClr val="FFFF00"/>
            </a:solidFill>
            <a:prstDash val="solid"/>
          </a:ln>
        </p:spPr>
        <p:txBody>
          <a:bodyPr>
            <a:normAutofit fontScale="90000"/>
          </a:bodyPr>
          <a:lstStyle/>
          <a:p>
            <a:pPr algn="r"/>
            <a:r>
              <a:rPr lang="es-CO" sz="8000" b="1" i="1" dirty="0" smtClean="0">
                <a:solidFill>
                  <a:schemeClr val="bg1"/>
                </a:solidFill>
              </a:rPr>
              <a:t>Final</a:t>
            </a:r>
            <a:endParaRPr lang="es-CO" sz="8000" b="1" i="1" dirty="0">
              <a:solidFill>
                <a:srgbClr val="FFFF00"/>
              </a:solidFill>
            </a:endParaRPr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141899" y="1392950"/>
            <a:ext cx="2946579" cy="24964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s-CO" sz="2400" i="1" dirty="0"/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4141900" y="1392950"/>
            <a:ext cx="7637976" cy="24964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O" sz="3200" b="1" i="1" u="sng" dirty="0">
                <a:solidFill>
                  <a:srgbClr val="0000FF"/>
                </a:solidFill>
              </a:rPr>
              <a:t>Conclusión</a:t>
            </a:r>
          </a:p>
          <a:p>
            <a:pPr algn="just"/>
            <a:r>
              <a:rPr lang="es-CO" sz="3200" i="1" dirty="0" smtClean="0"/>
              <a:t>El </a:t>
            </a:r>
            <a:r>
              <a:rPr lang="es-CO" sz="3200" i="1" dirty="0"/>
              <a:t>pecado es una rebelión contra los caminos de Dios.</a:t>
            </a:r>
          </a:p>
          <a:p>
            <a:pPr algn="just"/>
            <a:r>
              <a:rPr lang="es-CO" sz="3200" i="1" dirty="0" smtClean="0"/>
              <a:t>La </a:t>
            </a:r>
            <a:r>
              <a:rPr lang="es-CO" sz="3200" i="1" dirty="0"/>
              <a:t>rebelión contra Dios no quedará sin consecuencias.</a:t>
            </a:r>
          </a:p>
          <a:p>
            <a:pPr algn="just"/>
            <a:r>
              <a:rPr lang="es-CO" sz="3200" i="1" dirty="0" smtClean="0"/>
              <a:t>La </a:t>
            </a:r>
            <a:r>
              <a:rPr lang="es-CO" sz="3200" i="1" dirty="0"/>
              <a:t>obediencia a Dios nos asegura la victoria sobre el poder del pecado.</a:t>
            </a:r>
          </a:p>
          <a:p>
            <a:pPr algn="just"/>
            <a:r>
              <a:rPr lang="es-CO" sz="3200" i="1" dirty="0" smtClean="0"/>
              <a:t>Aprobar </a:t>
            </a:r>
            <a:r>
              <a:rPr lang="es-CO" sz="3200" i="1" dirty="0"/>
              <a:t>el camino de Dios nos asegura una recompensa ahora y por la eternidad.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54960"/>
            <a:ext cx="4070690" cy="3068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84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es-CO" sz="16600" dirty="0" smtClean="0"/>
              <a:t>Rebeldía</a:t>
            </a:r>
            <a:endParaRPr lang="es-CO" sz="16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r"/>
            <a:r>
              <a:rPr lang="es-CO" sz="4100" dirty="0">
                <a:solidFill>
                  <a:srgbClr val="0070C0"/>
                </a:solidFill>
              </a:rPr>
              <a:t>Un Asunto de Riesgo </a:t>
            </a:r>
            <a:r>
              <a:rPr lang="es-CO" sz="4100" dirty="0" smtClean="0">
                <a:solidFill>
                  <a:srgbClr val="0070C0"/>
                </a:solidFill>
              </a:rPr>
              <a:t>Espiritual</a:t>
            </a:r>
          </a:p>
          <a:p>
            <a:pPr algn="r"/>
            <a:r>
              <a:rPr lang="es-CO" i="0" dirty="0" smtClean="0">
                <a:solidFill>
                  <a:srgbClr val="FF0000"/>
                </a:solidFill>
              </a:rPr>
              <a:t>1Samuel </a:t>
            </a:r>
            <a:r>
              <a:rPr lang="es-CO" i="0" dirty="0">
                <a:solidFill>
                  <a:srgbClr val="FF0000"/>
                </a:solidFill>
              </a:rPr>
              <a:t>15:22</a:t>
            </a:r>
            <a:r>
              <a:rPr lang="es-CO" dirty="0"/>
              <a:t> Y Samuel dijo: ¿Se complace Jehová tanto en los holocaustos y víctimas, </a:t>
            </a:r>
            <a:r>
              <a:rPr lang="es-CO" u="sng" dirty="0">
                <a:solidFill>
                  <a:srgbClr val="C00000"/>
                </a:solidFill>
              </a:rPr>
              <a:t>como en que se obedezca a las palabras de Jehová</a:t>
            </a:r>
            <a:r>
              <a:rPr lang="es-CO" dirty="0"/>
              <a:t>? Ciertamente </a:t>
            </a:r>
            <a:r>
              <a:rPr lang="es-CO" dirty="0">
                <a:solidFill>
                  <a:srgbClr val="C0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el obedecer es mejor que los sacrificios, y el prestar atención que la grosura de los carneros</a:t>
            </a:r>
            <a:r>
              <a:rPr lang="es-CO" dirty="0"/>
              <a:t>.</a:t>
            </a:r>
          </a:p>
          <a:p>
            <a:pPr algn="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19711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5317901" cy="4351338"/>
          </a:xfrm>
        </p:spPr>
        <p:txBody>
          <a:bodyPr>
            <a:normAutofit/>
          </a:bodyPr>
          <a:lstStyle/>
          <a:p>
            <a:pPr algn="just"/>
            <a:r>
              <a:rPr lang="es-CO" sz="4000" i="1" dirty="0"/>
              <a:t>(Del lat. </a:t>
            </a:r>
            <a:r>
              <a:rPr lang="es-CO" sz="4000" i="1" dirty="0" err="1"/>
              <a:t>rebellis</a:t>
            </a:r>
            <a:r>
              <a:rPr lang="es-CO" sz="4000" i="1" dirty="0"/>
              <a:t>).</a:t>
            </a:r>
          </a:p>
          <a:p>
            <a:pPr algn="just"/>
            <a:r>
              <a:rPr lang="es-CO" sz="4000" i="1" dirty="0"/>
              <a:t>1. </a:t>
            </a:r>
            <a:r>
              <a:rPr lang="es-CO" sz="4000" i="1" dirty="0" err="1"/>
              <a:t>adj</a:t>
            </a:r>
            <a:r>
              <a:rPr lang="es-CO" sz="4000" i="1" dirty="0"/>
              <a:t>. Que, faltando a la obediencia debida, se rebela (‖ se subleva). U. t. c. s.</a:t>
            </a:r>
          </a:p>
          <a:p>
            <a:pPr algn="just"/>
            <a:r>
              <a:rPr lang="es-CO" sz="4000" i="1" dirty="0"/>
              <a:t>2. </a:t>
            </a:r>
            <a:r>
              <a:rPr lang="es-CO" sz="4000" i="1" dirty="0" err="1"/>
              <a:t>adj</a:t>
            </a:r>
            <a:r>
              <a:rPr lang="es-CO" sz="4000" i="1" dirty="0"/>
              <a:t>. Que se rebela (‖ opone resistencia).</a:t>
            </a: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0" y="303830"/>
            <a:ext cx="12192000" cy="948195"/>
          </a:xfrm>
          <a:solidFill>
            <a:schemeClr val="tx1"/>
          </a:solidFill>
          <a:ln w="127000" cmpd="thickThin">
            <a:solidFill>
              <a:srgbClr val="FFFF00"/>
            </a:solidFill>
            <a:prstDash val="solid"/>
          </a:ln>
        </p:spPr>
        <p:txBody>
          <a:bodyPr>
            <a:normAutofit fontScale="90000"/>
          </a:bodyPr>
          <a:lstStyle/>
          <a:p>
            <a:pPr algn="r"/>
            <a:r>
              <a:rPr lang="es-CO" sz="8000" b="1" i="1" dirty="0" smtClean="0">
                <a:solidFill>
                  <a:schemeClr val="bg1"/>
                </a:solidFill>
              </a:rPr>
              <a:t>Rebeldía!</a:t>
            </a:r>
            <a:endParaRPr lang="es-CO" sz="8000" b="1" i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://ubdavid.org/espanol/vida-practica/graphics/10_principle-of-rebell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7775" y="1652936"/>
            <a:ext cx="4256423" cy="4719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639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CO" sz="4000" b="1" dirty="0" smtClean="0">
                <a:solidFill>
                  <a:srgbClr val="C00000"/>
                </a:solidFill>
              </a:rPr>
              <a:t>2Timoteo </a:t>
            </a:r>
            <a:r>
              <a:rPr lang="es-CO" sz="4000" b="1" dirty="0">
                <a:solidFill>
                  <a:srgbClr val="C00000"/>
                </a:solidFill>
              </a:rPr>
              <a:t>3:2 </a:t>
            </a:r>
            <a:r>
              <a:rPr lang="es-CO" sz="4000" b="1" dirty="0" smtClean="0">
                <a:solidFill>
                  <a:srgbClr val="C00000"/>
                </a:solidFill>
              </a:rPr>
              <a:t>“</a:t>
            </a:r>
            <a:r>
              <a:rPr lang="es-CO" sz="4000" i="1" dirty="0" smtClean="0"/>
              <a:t>Porque </a:t>
            </a:r>
            <a:r>
              <a:rPr lang="es-CO" sz="4000" i="1" dirty="0"/>
              <a:t>habrá hombres </a:t>
            </a:r>
            <a:r>
              <a:rPr lang="es-CO" sz="4000" b="1" i="1" u="sng" dirty="0">
                <a:solidFill>
                  <a:srgbClr val="C0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amadores de sí mismos</a:t>
            </a:r>
            <a:r>
              <a:rPr lang="es-CO" sz="4000" i="1" dirty="0"/>
              <a:t>, avaros, vanagloriosos, </a:t>
            </a:r>
            <a:r>
              <a:rPr lang="es-CO" sz="4000" b="1" i="1" u="sng" dirty="0">
                <a:solidFill>
                  <a:srgbClr val="C0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soberbios</a:t>
            </a:r>
            <a:r>
              <a:rPr lang="es-CO" sz="4000" i="1" dirty="0"/>
              <a:t>, blasfemos, </a:t>
            </a:r>
            <a:r>
              <a:rPr lang="es-CO" sz="4000" b="1" i="1" u="sng" dirty="0">
                <a:solidFill>
                  <a:srgbClr val="C0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desobedientes</a:t>
            </a:r>
            <a:r>
              <a:rPr lang="es-CO" sz="4000" i="1" dirty="0"/>
              <a:t> a los padres, </a:t>
            </a:r>
            <a:r>
              <a:rPr lang="es-CO" sz="4000" b="1" i="1" u="sng" dirty="0">
                <a:solidFill>
                  <a:srgbClr val="C0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ingratos</a:t>
            </a:r>
            <a:r>
              <a:rPr lang="es-CO" sz="4000" i="1" dirty="0"/>
              <a:t>, </a:t>
            </a:r>
            <a:r>
              <a:rPr lang="es-CO" sz="4000" i="1" dirty="0" smtClean="0"/>
              <a:t>impíos”</a:t>
            </a:r>
            <a:r>
              <a:rPr lang="es-CO" sz="4000" dirty="0" smtClean="0"/>
              <a:t>,</a:t>
            </a:r>
            <a:endParaRPr lang="es-CO" sz="4000" dirty="0"/>
          </a:p>
          <a:p>
            <a:pPr algn="just"/>
            <a:endParaRPr lang="es-CO" sz="4000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0" y="303830"/>
            <a:ext cx="12192000" cy="948195"/>
          </a:xfrm>
          <a:solidFill>
            <a:schemeClr val="tx1"/>
          </a:solidFill>
          <a:ln w="127000" cmpd="thickThin">
            <a:solidFill>
              <a:srgbClr val="FFFF00"/>
            </a:solidFill>
            <a:prstDash val="solid"/>
          </a:ln>
        </p:spPr>
        <p:txBody>
          <a:bodyPr>
            <a:normAutofit fontScale="90000"/>
          </a:bodyPr>
          <a:lstStyle/>
          <a:p>
            <a:pPr algn="r"/>
            <a:r>
              <a:rPr lang="es-CO" sz="8000" b="1" i="1" dirty="0" smtClean="0">
                <a:solidFill>
                  <a:schemeClr val="bg1"/>
                </a:solidFill>
              </a:rPr>
              <a:t>Un Asunto Grave</a:t>
            </a:r>
            <a:endParaRPr lang="es-CO" sz="8000" b="1" i="1" dirty="0">
              <a:solidFill>
                <a:schemeClr val="bg1"/>
              </a:solidFill>
            </a:endParaRPr>
          </a:p>
        </p:txBody>
      </p:sp>
      <p:pic>
        <p:nvPicPr>
          <p:cNvPr id="6" name="Picture 2" descr="http://4.bp.blogspot.com/-XGDQ6EqAiYM/UWF6KeU40mI/AAAAAAAACpA/skJO8HcnRtM/s320/mancera_caricatur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0513" y="3876540"/>
            <a:ext cx="2955702" cy="2955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Llamada rectangular redondeada 6"/>
          <p:cNvSpPr/>
          <p:nvPr/>
        </p:nvSpPr>
        <p:spPr>
          <a:xfrm>
            <a:off x="838200" y="4121239"/>
            <a:ext cx="7932313" cy="2472744"/>
          </a:xfrm>
          <a:prstGeom prst="wedgeRoundRectCallout">
            <a:avLst>
              <a:gd name="adj1" fmla="val 60313"/>
              <a:gd name="adj2" fmla="val -10772"/>
              <a:gd name="adj3" fmla="val 16667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800" b="1" i="1" dirty="0" smtClean="0"/>
              <a:t>El solo hecho de </a:t>
            </a:r>
            <a:r>
              <a:rPr lang="es-CO" sz="2800" b="1" i="1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NO</a:t>
            </a:r>
            <a:r>
              <a:rPr lang="es-CO" sz="2800" b="1" i="1" dirty="0" smtClean="0"/>
              <a:t> considerar los mandamientos de Dios, </a:t>
            </a:r>
            <a:r>
              <a:rPr lang="es-CO" sz="2800" b="1" i="1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NO </a:t>
            </a:r>
            <a:r>
              <a:rPr lang="es-CO" sz="2800" b="1" i="1" dirty="0" smtClean="0"/>
              <a:t>ponerlos por obra, me hace rebelde, soberbio y desobediente ante Dios, derivado en Ingratitud para con Dios, que todo lo entrego por amor a nosotros</a:t>
            </a:r>
            <a:endParaRPr lang="es-CO" sz="2800" b="1" i="1" dirty="0"/>
          </a:p>
        </p:txBody>
      </p:sp>
    </p:spTree>
    <p:extLst>
      <p:ext uri="{BB962C8B-B14F-4D97-AF65-F5344CB8AC3E}">
        <p14:creationId xmlns:p14="http://schemas.microsoft.com/office/powerpoint/2010/main" val="2386154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CO" sz="4000" b="1" dirty="0" smtClean="0">
                <a:solidFill>
                  <a:srgbClr val="C00000"/>
                </a:solidFill>
              </a:rPr>
              <a:t>2Pedro </a:t>
            </a:r>
            <a:r>
              <a:rPr lang="es-CO" sz="4000" b="1" dirty="0">
                <a:solidFill>
                  <a:srgbClr val="C00000"/>
                </a:solidFill>
              </a:rPr>
              <a:t>2:10 </a:t>
            </a:r>
            <a:r>
              <a:rPr lang="es-CO" sz="4000" b="1" dirty="0" smtClean="0"/>
              <a:t>“</a:t>
            </a:r>
            <a:r>
              <a:rPr lang="es-CO" sz="4000" i="1" dirty="0" smtClean="0"/>
              <a:t>y </a:t>
            </a:r>
            <a:r>
              <a:rPr lang="es-CO" sz="4000" i="1" dirty="0"/>
              <a:t>mayormente a aquellos </a:t>
            </a:r>
            <a:r>
              <a:rPr lang="es-CO" sz="4000" b="1" i="1" u="sng" dirty="0">
                <a:solidFill>
                  <a:srgbClr val="C0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que, siguiendo la carne, andan en concupiscencia e inmundicia, y desprecian el señorío</a:t>
            </a:r>
            <a:r>
              <a:rPr lang="es-CO" sz="4000" i="1" dirty="0"/>
              <a:t>. </a:t>
            </a:r>
            <a:r>
              <a:rPr lang="es-CO" sz="4000" b="1" i="1" dirty="0">
                <a:solidFill>
                  <a:srgbClr val="0000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Atrevidos y contumaces, no temen decir mal de las potestades superiores</a:t>
            </a:r>
            <a:r>
              <a:rPr lang="es-CO" sz="4000" i="1" dirty="0" smtClean="0"/>
              <a:t>,”</a:t>
            </a:r>
            <a:endParaRPr lang="es-CO" sz="4000" i="1" dirty="0"/>
          </a:p>
          <a:p>
            <a:pPr algn="just"/>
            <a:endParaRPr lang="es-CO" sz="4000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0" y="303830"/>
            <a:ext cx="12192000" cy="948195"/>
          </a:xfrm>
          <a:solidFill>
            <a:schemeClr val="tx1"/>
          </a:solidFill>
          <a:ln w="127000" cmpd="thickThin">
            <a:solidFill>
              <a:srgbClr val="FFFF00"/>
            </a:solidFill>
            <a:prstDash val="solid"/>
          </a:ln>
        </p:spPr>
        <p:txBody>
          <a:bodyPr>
            <a:normAutofit fontScale="90000"/>
          </a:bodyPr>
          <a:lstStyle/>
          <a:p>
            <a:pPr algn="r"/>
            <a:r>
              <a:rPr lang="es-CO" sz="8000" b="1" i="1" dirty="0" smtClean="0">
                <a:solidFill>
                  <a:schemeClr val="bg1"/>
                </a:solidFill>
              </a:rPr>
              <a:t>Un Asunto Grave</a:t>
            </a:r>
            <a:endParaRPr lang="es-CO" sz="80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6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CO" sz="5400" b="1" i="1" dirty="0" smtClean="0">
                <a:solidFill>
                  <a:srgbClr val="C00000"/>
                </a:solidFill>
              </a:rPr>
              <a:t>Judas 8 </a:t>
            </a:r>
            <a:r>
              <a:rPr lang="es-CO" sz="5400" i="1" dirty="0" smtClean="0"/>
              <a:t>“No </a:t>
            </a:r>
            <a:r>
              <a:rPr lang="es-CO" sz="5400" i="1" dirty="0"/>
              <a:t>obstante, de la misma manera también estos soñadores mancillan la carne, </a:t>
            </a:r>
            <a:r>
              <a:rPr lang="es-CO" sz="5400" b="1" i="1" u="sng" dirty="0">
                <a:solidFill>
                  <a:srgbClr val="C0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rechazan la autoridad y blasfeman de las potestades superiores</a:t>
            </a:r>
            <a:r>
              <a:rPr lang="es-CO" sz="5400" i="1" dirty="0" smtClean="0"/>
              <a:t>.”</a:t>
            </a:r>
            <a:endParaRPr lang="es-CO" sz="5400" i="1" dirty="0"/>
          </a:p>
          <a:p>
            <a:pPr algn="just"/>
            <a:endParaRPr lang="es-CO" sz="5400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0" y="303830"/>
            <a:ext cx="12192000" cy="948195"/>
          </a:xfrm>
          <a:solidFill>
            <a:schemeClr val="tx1"/>
          </a:solidFill>
          <a:ln w="127000" cmpd="thickThin">
            <a:solidFill>
              <a:srgbClr val="FFFF00"/>
            </a:solidFill>
            <a:prstDash val="solid"/>
          </a:ln>
        </p:spPr>
        <p:txBody>
          <a:bodyPr>
            <a:normAutofit fontScale="90000"/>
          </a:bodyPr>
          <a:lstStyle/>
          <a:p>
            <a:pPr algn="r"/>
            <a:r>
              <a:rPr lang="es-CO" sz="8000" b="1" i="1" dirty="0">
                <a:solidFill>
                  <a:schemeClr val="bg1"/>
                </a:solidFill>
              </a:rPr>
              <a:t>Judas 8 </a:t>
            </a:r>
            <a:endParaRPr lang="es-CO" sz="80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45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4713" y="1439258"/>
            <a:ext cx="3592132" cy="4351338"/>
          </a:xfrm>
        </p:spPr>
        <p:txBody>
          <a:bodyPr>
            <a:noAutofit/>
          </a:bodyPr>
          <a:lstStyle/>
          <a:p>
            <a:pPr algn="just"/>
            <a:r>
              <a:rPr lang="es-CO" sz="2000" b="1" i="1" dirty="0"/>
              <a:t>1S 15:1 Después Samuel dijo a Saúl: Jehová me envió a que te ungiese por rey sobre su pueblo Israel; ahora, pues, está atento a las palabras de Jehová.</a:t>
            </a:r>
          </a:p>
          <a:p>
            <a:pPr algn="just"/>
            <a:r>
              <a:rPr lang="es-CO" sz="2000" b="1" i="1" dirty="0"/>
              <a:t>1S 15:2 Así ha dicho Jehová de los ejércitos: </a:t>
            </a:r>
            <a:r>
              <a:rPr lang="es-CO" sz="2000" b="1" i="1" u="sng" dirty="0">
                <a:solidFill>
                  <a:srgbClr val="FF0000"/>
                </a:solidFill>
              </a:rPr>
              <a:t>Yo castigaré lo que hizo </a:t>
            </a:r>
            <a:r>
              <a:rPr lang="es-CO" sz="2000" b="1" i="1" u="sng" dirty="0" err="1">
                <a:solidFill>
                  <a:srgbClr val="FF0000"/>
                </a:solidFill>
              </a:rPr>
              <a:t>Amalec</a:t>
            </a:r>
            <a:r>
              <a:rPr lang="es-CO" sz="2000" b="1" i="1" dirty="0"/>
              <a:t> a Israel al oponérsele en el camino cuando subía de Egipto.</a:t>
            </a:r>
          </a:p>
          <a:p>
            <a:pPr algn="just"/>
            <a:r>
              <a:rPr lang="es-CO" sz="2000" b="1" i="1" dirty="0"/>
              <a:t>1S 15:3 </a:t>
            </a:r>
            <a:r>
              <a:rPr lang="es-CO" sz="2000" b="1" i="1" dirty="0" err="1"/>
              <a:t>Vé</a:t>
            </a:r>
            <a:r>
              <a:rPr lang="es-CO" sz="2000" b="1" i="1" dirty="0"/>
              <a:t>, pues, y hiere a </a:t>
            </a:r>
            <a:r>
              <a:rPr lang="es-CO" sz="2000" b="1" i="1" dirty="0" err="1"/>
              <a:t>Amalec</a:t>
            </a:r>
            <a:r>
              <a:rPr lang="es-CO" sz="2000" b="1" i="1" dirty="0"/>
              <a:t>, y </a:t>
            </a:r>
            <a:r>
              <a:rPr lang="es-CO" sz="2000" b="1" i="1" u="sng" dirty="0">
                <a:solidFill>
                  <a:srgbClr val="FF0000"/>
                </a:solidFill>
              </a:rPr>
              <a:t>destruye todo </a:t>
            </a:r>
            <a:r>
              <a:rPr lang="es-CO" sz="2000" b="1" i="1" dirty="0"/>
              <a:t>lo que tiene, y </a:t>
            </a:r>
            <a:r>
              <a:rPr lang="es-CO" sz="2000" b="1" i="1" u="sng" dirty="0">
                <a:solidFill>
                  <a:srgbClr val="FF0000"/>
                </a:solidFill>
              </a:rPr>
              <a:t>no te apiades </a:t>
            </a:r>
            <a:r>
              <a:rPr lang="es-CO" sz="2000" b="1" i="1" dirty="0"/>
              <a:t>de él; </a:t>
            </a:r>
            <a:r>
              <a:rPr lang="es-CO" sz="2000" b="1" i="1" u="sng" dirty="0">
                <a:solidFill>
                  <a:srgbClr val="0000FF"/>
                </a:solidFill>
              </a:rPr>
              <a:t>mata a hombres, mujeres, niños, y aun los de pecho, vacas, ovejas, camellos y asnos.</a:t>
            </a:r>
          </a:p>
          <a:p>
            <a:pPr algn="just"/>
            <a:endParaRPr lang="es-CO" sz="2000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0" y="303830"/>
            <a:ext cx="12192000" cy="948195"/>
          </a:xfrm>
          <a:solidFill>
            <a:schemeClr val="tx1"/>
          </a:solidFill>
          <a:ln w="127000" cmpd="thickThin">
            <a:solidFill>
              <a:srgbClr val="FFFF00"/>
            </a:solidFill>
            <a:prstDash val="solid"/>
          </a:ln>
        </p:spPr>
        <p:txBody>
          <a:bodyPr>
            <a:normAutofit fontScale="90000"/>
          </a:bodyPr>
          <a:lstStyle/>
          <a:p>
            <a:pPr algn="r"/>
            <a:r>
              <a:rPr lang="es-CO" sz="8000" b="1" i="1" dirty="0" smtClean="0">
                <a:solidFill>
                  <a:schemeClr val="bg1"/>
                </a:solidFill>
              </a:rPr>
              <a:t>Ejemplo 1 </a:t>
            </a:r>
            <a:endParaRPr lang="es-CO" sz="8000" b="1" i="1" dirty="0">
              <a:solidFill>
                <a:schemeClr val="bg1"/>
              </a:solidFill>
            </a:endParaRP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4487214" y="1439258"/>
            <a:ext cx="3592132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O" sz="2000" b="1" i="1" dirty="0"/>
              <a:t>1S 15:7 Y Saúl derrotó a los amalecitas desde Havila hasta llegar a </a:t>
            </a:r>
            <a:r>
              <a:rPr lang="es-CO" sz="2000" b="1" i="1" dirty="0" err="1"/>
              <a:t>Shur</a:t>
            </a:r>
            <a:r>
              <a:rPr lang="es-CO" sz="2000" b="1" i="1" dirty="0"/>
              <a:t>, que está al oriente de Egipto.</a:t>
            </a:r>
          </a:p>
          <a:p>
            <a:pPr algn="just"/>
            <a:r>
              <a:rPr lang="es-CO" sz="2000" b="1" i="1" dirty="0"/>
              <a:t>1S 15:8 Y </a:t>
            </a:r>
            <a:r>
              <a:rPr lang="es-CO" sz="2000" b="1" i="1" u="sng" dirty="0">
                <a:solidFill>
                  <a:srgbClr val="0000FF"/>
                </a:solidFill>
              </a:rPr>
              <a:t>tomó vivo a </a:t>
            </a:r>
            <a:r>
              <a:rPr lang="es-CO" sz="2000" b="1" i="1" u="sng" dirty="0" err="1">
                <a:solidFill>
                  <a:srgbClr val="0000FF"/>
                </a:solidFill>
              </a:rPr>
              <a:t>Agag</a:t>
            </a:r>
            <a:r>
              <a:rPr lang="es-CO" sz="2000" b="1" i="1" u="sng" dirty="0">
                <a:solidFill>
                  <a:srgbClr val="0000FF"/>
                </a:solidFill>
              </a:rPr>
              <a:t> rey de </a:t>
            </a:r>
            <a:r>
              <a:rPr lang="es-CO" sz="2000" b="1" i="1" u="sng" dirty="0" err="1">
                <a:solidFill>
                  <a:srgbClr val="0000FF"/>
                </a:solidFill>
              </a:rPr>
              <a:t>Amalec</a:t>
            </a:r>
            <a:r>
              <a:rPr lang="es-CO" sz="2000" b="1" i="1" u="sng" dirty="0">
                <a:solidFill>
                  <a:srgbClr val="0000FF"/>
                </a:solidFill>
              </a:rPr>
              <a:t>,</a:t>
            </a:r>
            <a:r>
              <a:rPr lang="es-CO" sz="2000" b="1" i="1" dirty="0"/>
              <a:t> pero a todo el pueblo mató a filo de espada.</a:t>
            </a:r>
          </a:p>
          <a:p>
            <a:pPr algn="just"/>
            <a:r>
              <a:rPr lang="es-CO" sz="2000" b="1" i="1" dirty="0"/>
              <a:t>1S 15:9 Y Saúl y el pueblo </a:t>
            </a:r>
            <a:r>
              <a:rPr lang="es-CO" sz="2000" b="1" i="1" u="sng" dirty="0">
                <a:solidFill>
                  <a:srgbClr val="0000FF"/>
                </a:solidFill>
              </a:rPr>
              <a:t>perdonaron a </a:t>
            </a:r>
            <a:r>
              <a:rPr lang="es-CO" sz="2000" b="1" i="1" u="sng" dirty="0" err="1">
                <a:solidFill>
                  <a:srgbClr val="0000FF"/>
                </a:solidFill>
              </a:rPr>
              <a:t>Agag</a:t>
            </a:r>
            <a:r>
              <a:rPr lang="es-CO" sz="2000" b="1" i="1" dirty="0"/>
              <a:t>, y a lo </a:t>
            </a:r>
            <a:r>
              <a:rPr lang="es-CO" sz="2000" b="1" i="1" u="sng" dirty="0">
                <a:solidFill>
                  <a:srgbClr val="FF0000"/>
                </a:solidFill>
              </a:rPr>
              <a:t>mejor de las ovejas y del ganado mayor, de los animales engordados, de los carneros y de todo lo bueno, y no lo quisieron destruir</a:t>
            </a:r>
            <a:r>
              <a:rPr lang="es-CO" sz="2000" b="1" i="1" dirty="0"/>
              <a:t>; mas todo lo que era vil y despreciable destruyeron.</a:t>
            </a:r>
          </a:p>
          <a:p>
            <a:pPr algn="just"/>
            <a:endParaRPr lang="es-CO" sz="2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8509716" y="1410324"/>
            <a:ext cx="3592132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O" sz="2000" b="1" i="1" dirty="0"/>
              <a:t>1S 15:22 Y Samuel dijo: ¿Se complace Jehová tanto en los holocaustos y víctimas, como en que se obedezca a las palabras de Jehová? Ciertamente el obedecer es mejor que los sacrificios, y el prestar atención que la grosura de los carneros.</a:t>
            </a:r>
          </a:p>
          <a:p>
            <a:pPr algn="just"/>
            <a:r>
              <a:rPr lang="es-CO" sz="2000" b="1" i="1" dirty="0"/>
              <a:t>1S 15:23 </a:t>
            </a:r>
            <a:r>
              <a:rPr lang="es-CO" sz="2000" b="1" i="1" u="sng" dirty="0">
                <a:solidFill>
                  <a:srgbClr val="FF0000"/>
                </a:solidFill>
              </a:rPr>
              <a:t>Porque como pecado de adivinación es la rebelión, y como ídolos e idolatría la obstinación. Por cuanto tú desechaste la palabra de Jehová, él también te ha desechado para que no seas rey.</a:t>
            </a:r>
          </a:p>
          <a:p>
            <a:pPr algn="just"/>
            <a:endParaRPr lang="es-CO" sz="2000" dirty="0"/>
          </a:p>
        </p:txBody>
      </p:sp>
      <p:sp>
        <p:nvSpPr>
          <p:cNvPr id="2" name="CuadroTexto 1"/>
          <p:cNvSpPr txBox="1"/>
          <p:nvPr/>
        </p:nvSpPr>
        <p:spPr>
          <a:xfrm rot="16200000">
            <a:off x="-1722618" y="3790498"/>
            <a:ext cx="4005329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b="1" dirty="0" smtClean="0">
                <a:solidFill>
                  <a:srgbClr val="FFFF00"/>
                </a:solidFill>
              </a:rPr>
              <a:t>EL MANDAMIENTO</a:t>
            </a:r>
            <a:endParaRPr lang="es-CO" b="1" dirty="0">
              <a:solidFill>
                <a:srgbClr val="FFFF00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 rot="16200000">
            <a:off x="2299884" y="3790499"/>
            <a:ext cx="4005329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b="1" dirty="0" smtClean="0">
                <a:solidFill>
                  <a:srgbClr val="FFFF00"/>
                </a:solidFill>
              </a:rPr>
              <a:t>LA EJECUCION PERO NO CONFORME</a:t>
            </a:r>
            <a:endParaRPr lang="es-CO" b="1" dirty="0">
              <a:solidFill>
                <a:srgbClr val="FFFF00"/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 rot="16200000">
            <a:off x="6322387" y="3790499"/>
            <a:ext cx="4005329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b="1" dirty="0" smtClean="0">
                <a:solidFill>
                  <a:srgbClr val="FFFF00"/>
                </a:solidFill>
              </a:rPr>
              <a:t>LA RETRIBUCION</a:t>
            </a:r>
            <a:endParaRPr lang="es-CO" b="1" dirty="0">
              <a:solidFill>
                <a:srgbClr val="FFFF00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2014401" y="5022760"/>
            <a:ext cx="1673111" cy="257578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" name="Rectángulo 9"/>
          <p:cNvSpPr/>
          <p:nvPr/>
        </p:nvSpPr>
        <p:spPr>
          <a:xfrm>
            <a:off x="8750052" y="3964489"/>
            <a:ext cx="3351796" cy="2333280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Rectángulo 10"/>
          <p:cNvSpPr/>
          <p:nvPr/>
        </p:nvSpPr>
        <p:spPr>
          <a:xfrm>
            <a:off x="4640688" y="3975164"/>
            <a:ext cx="2455571" cy="236228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Rectángulo 11"/>
          <p:cNvSpPr/>
          <p:nvPr/>
        </p:nvSpPr>
        <p:spPr>
          <a:xfrm>
            <a:off x="4769977" y="5280338"/>
            <a:ext cx="2712648" cy="316022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Rectángulo 12"/>
          <p:cNvSpPr/>
          <p:nvPr/>
        </p:nvSpPr>
        <p:spPr>
          <a:xfrm>
            <a:off x="2089824" y="5309560"/>
            <a:ext cx="1673111" cy="257578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cxnSp>
        <p:nvCxnSpPr>
          <p:cNvPr id="15" name="Conector angular 14"/>
          <p:cNvCxnSpPr>
            <a:stCxn id="12" idx="2"/>
            <a:endCxn id="10" idx="2"/>
          </p:cNvCxnSpPr>
          <p:nvPr/>
        </p:nvCxnSpPr>
        <p:spPr>
          <a:xfrm rot="16200000" flipH="1">
            <a:off x="7925421" y="3797239"/>
            <a:ext cx="701409" cy="4299649"/>
          </a:xfrm>
          <a:prstGeom prst="bentConnector3">
            <a:avLst>
              <a:gd name="adj1" fmla="val 13259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angular 16"/>
          <p:cNvCxnSpPr>
            <a:stCxn id="11" idx="2"/>
            <a:endCxn id="10" idx="2"/>
          </p:cNvCxnSpPr>
          <p:nvPr/>
        </p:nvCxnSpPr>
        <p:spPr>
          <a:xfrm rot="16200000" flipH="1">
            <a:off x="7104024" y="2975842"/>
            <a:ext cx="2086377" cy="4557476"/>
          </a:xfrm>
          <a:prstGeom prst="bentConnector3">
            <a:avLst>
              <a:gd name="adj1" fmla="val 110957"/>
            </a:avLst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angular 18"/>
          <p:cNvCxnSpPr>
            <a:stCxn id="13" idx="2"/>
            <a:endCxn id="11" idx="2"/>
          </p:cNvCxnSpPr>
          <p:nvPr/>
        </p:nvCxnSpPr>
        <p:spPr>
          <a:xfrm rot="5400000" flipH="1" flipV="1">
            <a:off x="3719554" y="3418218"/>
            <a:ext cx="1355746" cy="2942094"/>
          </a:xfrm>
          <a:prstGeom prst="bentConnector3">
            <a:avLst>
              <a:gd name="adj1" fmla="val -71009"/>
            </a:avLst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angular 21"/>
          <p:cNvCxnSpPr>
            <a:stCxn id="9" idx="2"/>
            <a:endCxn id="12" idx="2"/>
          </p:cNvCxnSpPr>
          <p:nvPr/>
        </p:nvCxnSpPr>
        <p:spPr>
          <a:xfrm rot="16200000" flipH="1">
            <a:off x="4330618" y="3800677"/>
            <a:ext cx="316022" cy="3275344"/>
          </a:xfrm>
          <a:prstGeom prst="bentConnector3">
            <a:avLst>
              <a:gd name="adj1" fmla="val 396479"/>
            </a:avLst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440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4713" y="1439258"/>
            <a:ext cx="3592132" cy="4351338"/>
          </a:xfrm>
        </p:spPr>
        <p:txBody>
          <a:bodyPr>
            <a:noAutofit/>
          </a:bodyPr>
          <a:lstStyle/>
          <a:p>
            <a:pPr algn="just"/>
            <a:r>
              <a:rPr lang="es-CO" sz="2400" b="1" i="1" dirty="0" err="1"/>
              <a:t>Nm</a:t>
            </a:r>
            <a:r>
              <a:rPr lang="es-CO" sz="2400" b="1" i="1" dirty="0"/>
              <a:t> 20:7 Y habló Jehová a Moisés, diciendo:</a:t>
            </a:r>
          </a:p>
          <a:p>
            <a:pPr algn="just"/>
            <a:r>
              <a:rPr lang="es-CO" sz="2400" b="1" i="1" dirty="0" err="1"/>
              <a:t>Nm</a:t>
            </a:r>
            <a:r>
              <a:rPr lang="es-CO" sz="2400" b="1" i="1" dirty="0"/>
              <a:t> 20:8 </a:t>
            </a:r>
            <a:r>
              <a:rPr lang="es-CO" sz="2400" b="1" i="1" u="sng" dirty="0">
                <a:solidFill>
                  <a:srgbClr val="FF0000"/>
                </a:solidFill>
              </a:rPr>
              <a:t>Toma la vara, y reúne la congregación</a:t>
            </a:r>
            <a:r>
              <a:rPr lang="es-CO" sz="2400" b="1" i="1" dirty="0"/>
              <a:t>, tú y Aarón tu hermano, y </a:t>
            </a:r>
            <a:r>
              <a:rPr lang="es-CO" sz="2400" b="1" i="1" u="sng" dirty="0">
                <a:solidFill>
                  <a:srgbClr val="FF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hablad</a:t>
            </a:r>
            <a:r>
              <a:rPr lang="es-CO" sz="2400" b="1" i="1" dirty="0"/>
              <a:t> a la peña a vista de ellos; y ella dará su agua, y les sacarás aguas de la peña, y darás de beber a la congregación y a sus bestias.</a:t>
            </a:r>
          </a:p>
          <a:p>
            <a:pPr algn="just"/>
            <a:endParaRPr lang="es-CO" sz="2400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0" y="303830"/>
            <a:ext cx="12192000" cy="948195"/>
          </a:xfrm>
          <a:solidFill>
            <a:schemeClr val="tx1"/>
          </a:solidFill>
          <a:ln w="127000" cmpd="thickThin">
            <a:solidFill>
              <a:srgbClr val="FFFF00"/>
            </a:solidFill>
            <a:prstDash val="solid"/>
          </a:ln>
        </p:spPr>
        <p:txBody>
          <a:bodyPr>
            <a:normAutofit fontScale="90000"/>
          </a:bodyPr>
          <a:lstStyle/>
          <a:p>
            <a:pPr algn="r"/>
            <a:r>
              <a:rPr lang="es-CO" sz="8000" b="1" i="1" dirty="0" smtClean="0">
                <a:solidFill>
                  <a:schemeClr val="bg1"/>
                </a:solidFill>
              </a:rPr>
              <a:t>Ejemplo 2 </a:t>
            </a:r>
            <a:r>
              <a:rPr lang="es-CO" sz="6700" b="1" i="1" dirty="0" smtClean="0">
                <a:solidFill>
                  <a:srgbClr val="FFFF00"/>
                </a:solidFill>
              </a:rPr>
              <a:t>Números 20:1-13 </a:t>
            </a:r>
            <a:endParaRPr lang="es-CO" sz="8000" b="1" i="1" dirty="0">
              <a:solidFill>
                <a:srgbClr val="FFFF00"/>
              </a:solidFill>
            </a:endParaRP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4487214" y="1439258"/>
            <a:ext cx="3592132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O" sz="2000" b="1" i="1" dirty="0" err="1"/>
              <a:t>Nm</a:t>
            </a:r>
            <a:r>
              <a:rPr lang="es-CO" sz="2000" b="1" i="1" dirty="0"/>
              <a:t> 20:9 Entonces Moisés </a:t>
            </a:r>
            <a:r>
              <a:rPr lang="es-CO" sz="2000" b="1" i="1" u="sng" dirty="0">
                <a:solidFill>
                  <a:srgbClr val="FF0000"/>
                </a:solidFill>
              </a:rPr>
              <a:t>tomó la vara de delante de Jehová, como él le mandó</a:t>
            </a:r>
            <a:r>
              <a:rPr lang="es-CO" sz="2000" b="1" i="1" dirty="0"/>
              <a:t>.</a:t>
            </a:r>
          </a:p>
          <a:p>
            <a:pPr algn="just"/>
            <a:r>
              <a:rPr lang="es-CO" sz="2000" b="1" i="1" dirty="0" err="1"/>
              <a:t>Nm</a:t>
            </a:r>
            <a:r>
              <a:rPr lang="es-CO" sz="2000" b="1" i="1" dirty="0"/>
              <a:t> 20:10 Y reunieron Moisés y Aarón a la congregación delante de la peña, y les dijo: ¡Oíd ahora, rebeldes! ¿Os hemos de hacer salir aguas de esta peña?</a:t>
            </a:r>
          </a:p>
          <a:p>
            <a:pPr algn="just"/>
            <a:r>
              <a:rPr lang="es-CO" sz="2000" b="1" i="1" dirty="0" err="1"/>
              <a:t>Nm</a:t>
            </a:r>
            <a:r>
              <a:rPr lang="es-CO" sz="2000" b="1" i="1" dirty="0"/>
              <a:t> 20:11 Entonces alzó Moisés su mano y </a:t>
            </a:r>
            <a:r>
              <a:rPr lang="es-CO" sz="2000" b="1" i="1" dirty="0">
                <a:solidFill>
                  <a:srgbClr val="FF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golpeó</a:t>
            </a:r>
            <a:r>
              <a:rPr lang="es-CO" sz="2000" b="1" i="1" dirty="0"/>
              <a:t> la peña con su vara dos veces; y salieron muchas aguas, y bebió la congregación, y sus bestias.</a:t>
            </a:r>
          </a:p>
          <a:p>
            <a:pPr algn="just"/>
            <a:endParaRPr lang="es-CO" sz="2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8509716" y="1410324"/>
            <a:ext cx="3592132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O" sz="2000" b="1" i="1" dirty="0" err="1"/>
              <a:t>Nm</a:t>
            </a:r>
            <a:r>
              <a:rPr lang="es-CO" sz="2000" b="1" i="1" dirty="0"/>
              <a:t> 20:12 Y Jehová dijo a Moisés y a Aarón: </a:t>
            </a:r>
            <a:r>
              <a:rPr lang="es-CO" sz="2000" b="1" i="1" u="sng" dirty="0">
                <a:solidFill>
                  <a:srgbClr val="FF0000"/>
                </a:solidFill>
              </a:rPr>
              <a:t>Por cuanto no creísteis en mí, para santificarme delante de los hijos de Israel, </a:t>
            </a:r>
            <a:r>
              <a:rPr lang="es-CO" sz="2000" b="1" i="1" u="sng" dirty="0">
                <a:solidFill>
                  <a:srgbClr val="FF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por tanto, no meteréis esta congregación en la tierra que les he dado</a:t>
            </a:r>
            <a:r>
              <a:rPr lang="es-CO" sz="2000" b="1" i="1" dirty="0"/>
              <a:t>.</a:t>
            </a:r>
          </a:p>
          <a:p>
            <a:pPr algn="just"/>
            <a:r>
              <a:rPr lang="es-CO" sz="2000" b="1" i="1" dirty="0" err="1"/>
              <a:t>Nm</a:t>
            </a:r>
            <a:r>
              <a:rPr lang="es-CO" sz="2000" b="1" i="1" dirty="0"/>
              <a:t> 20:13 Estas son las aguas de la rencilla, por las cuales contendieron los hijos de Israel con Jehová, y él se santificó en ellos.</a:t>
            </a:r>
          </a:p>
          <a:p>
            <a:pPr algn="just"/>
            <a:endParaRPr lang="es-CO" sz="2000" dirty="0"/>
          </a:p>
        </p:txBody>
      </p:sp>
      <p:sp>
        <p:nvSpPr>
          <p:cNvPr id="2" name="CuadroTexto 1"/>
          <p:cNvSpPr txBox="1"/>
          <p:nvPr/>
        </p:nvSpPr>
        <p:spPr>
          <a:xfrm rot="16200000">
            <a:off x="-1722618" y="3790498"/>
            <a:ext cx="4005329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b="1" dirty="0" smtClean="0">
                <a:solidFill>
                  <a:srgbClr val="FFFF00"/>
                </a:solidFill>
              </a:rPr>
              <a:t>EL MANDAMIENTO</a:t>
            </a:r>
            <a:endParaRPr lang="es-CO" b="1" dirty="0">
              <a:solidFill>
                <a:srgbClr val="FFFF00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 rot="16200000">
            <a:off x="2299884" y="3790499"/>
            <a:ext cx="4005329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b="1" dirty="0" smtClean="0">
                <a:solidFill>
                  <a:srgbClr val="FFFF00"/>
                </a:solidFill>
              </a:rPr>
              <a:t>LA EJECUCION PERO NO CONFORME</a:t>
            </a:r>
            <a:endParaRPr lang="es-CO" b="1" dirty="0">
              <a:solidFill>
                <a:srgbClr val="FFFF00"/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 rot="16200000">
            <a:off x="6322387" y="3790499"/>
            <a:ext cx="4005329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b="1" dirty="0" smtClean="0">
                <a:solidFill>
                  <a:srgbClr val="FFFF00"/>
                </a:solidFill>
              </a:rPr>
              <a:t>LA RETRIBUCION</a:t>
            </a:r>
            <a:endParaRPr lang="es-CO" b="1" dirty="0">
              <a:solidFill>
                <a:srgbClr val="FFFF00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726514" y="3258355"/>
            <a:ext cx="999255" cy="332846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" name="Rectángulo 9"/>
          <p:cNvSpPr/>
          <p:nvPr/>
        </p:nvSpPr>
        <p:spPr>
          <a:xfrm>
            <a:off x="6877683" y="4456090"/>
            <a:ext cx="832331" cy="321972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cxnSp>
        <p:nvCxnSpPr>
          <p:cNvPr id="12" name="Conector angular 11"/>
          <p:cNvCxnSpPr>
            <a:stCxn id="9" idx="2"/>
            <a:endCxn id="10" idx="2"/>
          </p:cNvCxnSpPr>
          <p:nvPr/>
        </p:nvCxnSpPr>
        <p:spPr>
          <a:xfrm rot="16200000" flipH="1">
            <a:off x="3666565" y="1150777"/>
            <a:ext cx="1186861" cy="6067707"/>
          </a:xfrm>
          <a:prstGeom prst="bentConnector3">
            <a:avLst>
              <a:gd name="adj1" fmla="val 238624"/>
            </a:avLst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ángulo 13"/>
          <p:cNvSpPr/>
          <p:nvPr/>
        </p:nvSpPr>
        <p:spPr>
          <a:xfrm>
            <a:off x="8667483" y="1725768"/>
            <a:ext cx="3434366" cy="1725769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cxnSp>
        <p:nvCxnSpPr>
          <p:cNvPr id="15" name="Conector angular 14"/>
          <p:cNvCxnSpPr>
            <a:stCxn id="10" idx="2"/>
            <a:endCxn id="14" idx="2"/>
          </p:cNvCxnSpPr>
          <p:nvPr/>
        </p:nvCxnSpPr>
        <p:spPr>
          <a:xfrm rot="5400000" flipH="1" flipV="1">
            <a:off x="8175994" y="2569391"/>
            <a:ext cx="1326525" cy="3090817"/>
          </a:xfrm>
          <a:prstGeom prst="bentConnector3">
            <a:avLst>
              <a:gd name="adj1" fmla="val -124029"/>
            </a:avLst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452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4713" y="1439258"/>
            <a:ext cx="3592132" cy="4351338"/>
          </a:xfrm>
        </p:spPr>
        <p:txBody>
          <a:bodyPr>
            <a:noAutofit/>
          </a:bodyPr>
          <a:lstStyle/>
          <a:p>
            <a:pPr algn="just"/>
            <a:r>
              <a:rPr lang="es-CO" sz="2000" i="1" dirty="0"/>
              <a:t>1Cr 15:2 Entonces dijo David: </a:t>
            </a:r>
            <a:r>
              <a:rPr lang="es-CO" sz="2000" b="1" i="1" u="sng" dirty="0">
                <a:solidFill>
                  <a:srgbClr val="FF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El arca de Dios no debe ser llevada sino por los levitas; porque a ellos ha elegido Jehová para que lleven el arca de Jehová, y le sirvan perpetuamente</a:t>
            </a:r>
            <a:r>
              <a:rPr lang="es-CO" sz="2000" b="1" i="1" u="sng" dirty="0" smtClean="0">
                <a:solidFill>
                  <a:srgbClr val="FF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.</a:t>
            </a:r>
            <a:endParaRPr lang="es-CO" sz="2000" b="1" i="1" u="sng" dirty="0">
              <a:solidFill>
                <a:srgbClr val="FF0000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0" y="303830"/>
            <a:ext cx="12192000" cy="948195"/>
          </a:xfrm>
          <a:solidFill>
            <a:schemeClr val="tx1"/>
          </a:solidFill>
          <a:ln w="127000" cmpd="thickThin">
            <a:solidFill>
              <a:srgbClr val="FFFF00"/>
            </a:solidFill>
            <a:prstDash val="solid"/>
          </a:ln>
        </p:spPr>
        <p:txBody>
          <a:bodyPr>
            <a:normAutofit fontScale="90000"/>
          </a:bodyPr>
          <a:lstStyle/>
          <a:p>
            <a:pPr algn="r"/>
            <a:r>
              <a:rPr lang="es-CO" sz="8000" b="1" i="1" dirty="0" smtClean="0">
                <a:solidFill>
                  <a:schemeClr val="bg1"/>
                </a:solidFill>
              </a:rPr>
              <a:t>Ejemplo 3</a:t>
            </a:r>
            <a:endParaRPr lang="es-CO" sz="8000" b="1" i="1" dirty="0">
              <a:solidFill>
                <a:srgbClr val="FFFF00"/>
              </a:solidFill>
            </a:endParaRP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4487214" y="1439258"/>
            <a:ext cx="3592132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O" sz="1800" i="1" dirty="0"/>
              <a:t>2S 6:3 Pusieron el arca de Dios sobre un carro nuevo, y la llevaron de la casa de </a:t>
            </a:r>
            <a:r>
              <a:rPr lang="es-CO" sz="1800" i="1" dirty="0" err="1"/>
              <a:t>Abinadab</a:t>
            </a:r>
            <a:r>
              <a:rPr lang="es-CO" sz="1800" i="1" dirty="0"/>
              <a:t>, que estaba en el collado; </a:t>
            </a:r>
            <a:r>
              <a:rPr lang="es-CO" sz="1800" b="1" i="1" u="sng" dirty="0">
                <a:solidFill>
                  <a:srgbClr val="FF0000"/>
                </a:solidFill>
              </a:rPr>
              <a:t>y </a:t>
            </a:r>
            <a:r>
              <a:rPr lang="es-CO" sz="1800" b="1" i="1" u="sng" dirty="0" err="1">
                <a:solidFill>
                  <a:srgbClr val="FF0000"/>
                </a:solidFill>
              </a:rPr>
              <a:t>Uza</a:t>
            </a:r>
            <a:r>
              <a:rPr lang="es-CO" sz="1800" b="1" i="1" u="sng" dirty="0">
                <a:solidFill>
                  <a:srgbClr val="FF0000"/>
                </a:solidFill>
              </a:rPr>
              <a:t> y </a:t>
            </a:r>
            <a:r>
              <a:rPr lang="es-CO" sz="1800" b="1" i="1" u="sng" dirty="0" err="1">
                <a:solidFill>
                  <a:srgbClr val="FF0000"/>
                </a:solidFill>
              </a:rPr>
              <a:t>Ahío</a:t>
            </a:r>
            <a:r>
              <a:rPr lang="es-CO" sz="1800" b="1" i="1" u="sng" dirty="0">
                <a:solidFill>
                  <a:srgbClr val="FF0000"/>
                </a:solidFill>
              </a:rPr>
              <a:t>, hijos de </a:t>
            </a:r>
            <a:r>
              <a:rPr lang="es-CO" sz="1800" b="1" i="1" u="sng" dirty="0" err="1">
                <a:solidFill>
                  <a:srgbClr val="FF0000"/>
                </a:solidFill>
              </a:rPr>
              <a:t>Abinadab</a:t>
            </a:r>
            <a:r>
              <a:rPr lang="es-CO" sz="1800" b="1" i="1" u="sng" dirty="0">
                <a:solidFill>
                  <a:srgbClr val="FF0000"/>
                </a:solidFill>
              </a:rPr>
              <a:t>, guiaban el carro nuevo.</a:t>
            </a:r>
          </a:p>
          <a:p>
            <a:pPr algn="just"/>
            <a:r>
              <a:rPr lang="es-CO" sz="1800" i="1" dirty="0"/>
              <a:t>2S 6:4 Y cuando lo llevaban de la casa de </a:t>
            </a:r>
            <a:r>
              <a:rPr lang="es-CO" sz="1800" i="1" dirty="0" err="1"/>
              <a:t>Abinadab</a:t>
            </a:r>
            <a:r>
              <a:rPr lang="es-CO" sz="1800" i="1" dirty="0"/>
              <a:t>, que estaba en el collado, con el arca de Dios, </a:t>
            </a:r>
            <a:r>
              <a:rPr lang="es-CO" sz="1800" i="1" dirty="0" err="1"/>
              <a:t>Ahío</a:t>
            </a:r>
            <a:r>
              <a:rPr lang="es-CO" sz="1800" i="1" dirty="0"/>
              <a:t> iba delante del arca.</a:t>
            </a:r>
          </a:p>
          <a:p>
            <a:pPr algn="just"/>
            <a:r>
              <a:rPr lang="es-CO" sz="1800" i="1" dirty="0"/>
              <a:t>2S 6:5 Y David y toda la casa de Israel danzaban delante de Jehová con toda clase de instrumentos de madera de haya; con arpas, salterios, panderos, flautas y címbalos.</a:t>
            </a:r>
          </a:p>
          <a:p>
            <a:pPr algn="just"/>
            <a:endParaRPr lang="es-CO" sz="1800" i="1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8509716" y="1410324"/>
            <a:ext cx="3592132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O" sz="2000" i="1" dirty="0"/>
              <a:t>2S 6:6 Cuando llegaron a la era de </a:t>
            </a:r>
            <a:r>
              <a:rPr lang="es-CO" sz="2000" i="1" dirty="0" err="1"/>
              <a:t>Nacón</a:t>
            </a:r>
            <a:r>
              <a:rPr lang="es-CO" sz="2000" i="1" dirty="0"/>
              <a:t>, </a:t>
            </a:r>
            <a:r>
              <a:rPr lang="es-CO" sz="2000" b="1" i="1" dirty="0" err="1">
                <a:solidFill>
                  <a:srgbClr val="FF0000"/>
                </a:solidFill>
              </a:rPr>
              <a:t>Uza</a:t>
            </a:r>
            <a:r>
              <a:rPr lang="es-CO" sz="2000" b="1" i="1" dirty="0">
                <a:solidFill>
                  <a:srgbClr val="FF0000"/>
                </a:solidFill>
              </a:rPr>
              <a:t> extendió su mano al arca de Dios</a:t>
            </a:r>
            <a:r>
              <a:rPr lang="es-CO" sz="2000" i="1" dirty="0"/>
              <a:t>, y la sostuvo; porque los bueyes tropezaban.</a:t>
            </a:r>
          </a:p>
          <a:p>
            <a:pPr algn="just"/>
            <a:r>
              <a:rPr lang="es-CO" sz="2000" i="1" dirty="0"/>
              <a:t>2S 6:7 </a:t>
            </a:r>
            <a:r>
              <a:rPr lang="es-CO" sz="2000" b="1" i="1" u="sng" dirty="0">
                <a:solidFill>
                  <a:srgbClr val="FF0000"/>
                </a:solidFill>
              </a:rPr>
              <a:t>Y el furor de Jehová se encendió contra </a:t>
            </a:r>
            <a:r>
              <a:rPr lang="es-CO" sz="2000" b="1" i="1" u="sng" dirty="0" err="1">
                <a:solidFill>
                  <a:srgbClr val="FF0000"/>
                </a:solidFill>
              </a:rPr>
              <a:t>Uza</a:t>
            </a:r>
            <a:r>
              <a:rPr lang="es-CO" sz="2000" b="1" i="1" u="sng" dirty="0">
                <a:solidFill>
                  <a:srgbClr val="FF0000"/>
                </a:solidFill>
              </a:rPr>
              <a:t>, y lo hirió allí Dios por aquella temeridad, y cayó allí muerto junto al arca de Dios.</a:t>
            </a:r>
          </a:p>
          <a:p>
            <a:pPr algn="just"/>
            <a:r>
              <a:rPr lang="es-CO" sz="2000" i="1" dirty="0"/>
              <a:t>2S 6:8 Y se entristeció David por haber herido Jehová a </a:t>
            </a:r>
            <a:r>
              <a:rPr lang="es-CO" sz="2000" i="1" dirty="0" err="1"/>
              <a:t>Uza</a:t>
            </a:r>
            <a:r>
              <a:rPr lang="es-CO" sz="2000" i="1" dirty="0"/>
              <a:t>, y fue llamado aquel lugar Pérez-</a:t>
            </a:r>
            <a:r>
              <a:rPr lang="es-CO" sz="2000" i="1" dirty="0" err="1"/>
              <a:t>uza</a:t>
            </a:r>
            <a:r>
              <a:rPr lang="es-CO" sz="2000" i="1" dirty="0"/>
              <a:t>, hasta hoy.</a:t>
            </a:r>
          </a:p>
          <a:p>
            <a:pPr algn="just"/>
            <a:endParaRPr lang="es-CO" sz="2000" i="1" dirty="0"/>
          </a:p>
        </p:txBody>
      </p:sp>
      <p:sp>
        <p:nvSpPr>
          <p:cNvPr id="2" name="CuadroTexto 1"/>
          <p:cNvSpPr txBox="1"/>
          <p:nvPr/>
        </p:nvSpPr>
        <p:spPr>
          <a:xfrm rot="16200000">
            <a:off x="-1722618" y="3790498"/>
            <a:ext cx="4005329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b="1" dirty="0" smtClean="0">
                <a:solidFill>
                  <a:srgbClr val="FFFF00"/>
                </a:solidFill>
              </a:rPr>
              <a:t>EL MANDAMIENTO</a:t>
            </a:r>
            <a:endParaRPr lang="es-CO" b="1" dirty="0">
              <a:solidFill>
                <a:srgbClr val="FFFF00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 rot="16200000">
            <a:off x="2299884" y="3790499"/>
            <a:ext cx="4005329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b="1" dirty="0" smtClean="0">
                <a:solidFill>
                  <a:srgbClr val="FFFF00"/>
                </a:solidFill>
              </a:rPr>
              <a:t>LA EJECUCION PERO NO CONFORME</a:t>
            </a:r>
            <a:endParaRPr lang="es-CO" b="1" dirty="0">
              <a:solidFill>
                <a:srgbClr val="FFFF00"/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 rot="16200000">
            <a:off x="6322387" y="3790499"/>
            <a:ext cx="4005329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b="1" dirty="0" smtClean="0">
                <a:solidFill>
                  <a:srgbClr val="FFFF00"/>
                </a:solidFill>
              </a:rPr>
              <a:t>LA RETRIBUCION</a:t>
            </a:r>
            <a:endParaRPr lang="es-CO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1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1" id="{E6EBB02F-7C4B-465C-894E-D0BC28051A97}" vid="{E340823A-411B-4B72-AC3F-81D039EC5ED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76</TotalTime>
  <Words>1614</Words>
  <Application>Microsoft Office PowerPoint</Application>
  <PresentationFormat>Panorámica</PresentationFormat>
  <Paragraphs>85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Tema1</vt:lpstr>
      <vt:lpstr>Antes de Iniciar!</vt:lpstr>
      <vt:lpstr>Rebeldía</vt:lpstr>
      <vt:lpstr>Rebeldía!</vt:lpstr>
      <vt:lpstr>Un Asunto Grave</vt:lpstr>
      <vt:lpstr>Un Asunto Grave</vt:lpstr>
      <vt:lpstr>Judas 8 </vt:lpstr>
      <vt:lpstr>Ejemplo 1 </vt:lpstr>
      <vt:lpstr>Ejemplo 2 Números 20:1-13 </vt:lpstr>
      <vt:lpstr>Ejemplo 3</vt:lpstr>
      <vt:lpstr>La Sumisión es la Solución</vt:lpstr>
      <vt:lpstr>2 Cor. 10:5</vt:lpstr>
      <vt:lpstr>Mensajes de Reflexión</vt:lpstr>
      <vt:lpstr>Mensajes de Reflexión</vt:lpstr>
      <vt:lpstr>Final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Antes de Iniciar!</dc:title>
  <dc:creator>Felipe_Mesa</dc:creator>
  <cp:lastModifiedBy>Felipe_Mesa</cp:lastModifiedBy>
  <cp:revision>26</cp:revision>
  <dcterms:created xsi:type="dcterms:W3CDTF">2015-03-15T12:39:33Z</dcterms:created>
  <dcterms:modified xsi:type="dcterms:W3CDTF">2015-03-15T13:56:09Z</dcterms:modified>
</cp:coreProperties>
</file>