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9300" autoAdjust="0"/>
  </p:normalViewPr>
  <p:slideViewPr>
    <p:cSldViewPr snapToGrid="0">
      <p:cViewPr varScale="1">
        <p:scale>
          <a:sx n="48" d="100"/>
          <a:sy n="48" d="100"/>
        </p:scale>
        <p:origin x="19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CBFD2-D84F-42D3-92D6-F513400BF00E}" type="datetimeFigureOut">
              <a:rPr lang="es-CO" smtClean="0"/>
              <a:t>05/07/2015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73ADE-A5A1-4D48-A87E-495B61E6E4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0737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Muchos hombres y mujeres, al igual que el apóstol Pablo han peleado la buena batalla de la fe (2 Tim 4:7). En su tiempo, Pablo consideró a los tales como sus compañeros de milicia (</a:t>
            </a:r>
            <a:r>
              <a:rPr lang="es-C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Filp</a:t>
            </a:r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2:25; 4:3). Y les animó por tal razón a ser de un mismo sentir, y a estar unidos siempre. Tal enseñanza es para todos los que en Cristo hoy, también están peleando la buena batalla de la fe.</a:t>
            </a:r>
          </a:p>
          <a:p>
            <a:pPr fontAlgn="base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el Sentido espiritual el cristiano es un soldado y está librando una batalla, se encuentra en medio de una gran guerra espiritual (Ef. 6:12).</a:t>
            </a:r>
          </a:p>
          <a:p>
            <a:pPr fontAlgn="base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Debemos estar firmes en nuestro puesto de combate, confiando en el poder de Dios, pero teniendo en nosotros conciencia de lo que es pelear la buena batalla de la fe.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3ADE-A5A1-4D48-A87E-495B61E6E4E7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6430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s-CO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VI. No Conviene Subestimar La Fuerza Del Enemigo.</a:t>
            </a:r>
            <a:endParaRPr lang="es-CO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       Conocer al enemigo para que no gane ventaja sobre nosotros, 2 </a:t>
            </a:r>
            <a:r>
              <a:rPr lang="es-C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</a:t>
            </a:r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2:11; Efes. 6:11.</a:t>
            </a: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        El adversario es muy astuto, tiene muchas mañas, asechanzas. 1 </a:t>
            </a:r>
            <a:r>
              <a:rPr lang="es-C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</a:t>
            </a:r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10:12.</a:t>
            </a: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       ¿Dónde y cuándo nos puede tentar? Tentó a Adán y Eva en el paraíso, </a:t>
            </a:r>
            <a:r>
              <a:rPr lang="es-C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</a:t>
            </a:r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3; a Cristo en el desierto, Mat. 4:1-11; a los corintios en la iglesia, 2 </a:t>
            </a:r>
            <a:r>
              <a:rPr lang="es-C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</a:t>
            </a:r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11:14; Sa­tanás siempre anda rodeando la tierra, Job 1:7.</a:t>
            </a:r>
            <a:endParaRPr lang="es-CO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3ADE-A5A1-4D48-A87E-495B61E6E4E7}" type="slidenum">
              <a:rPr lang="es-CO" smtClean="0"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1270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s-CO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VII. ¿Cuál Es Nuestra Mejor Defensa? Tomar La Ofensiva. Atacar.</a:t>
            </a:r>
            <a:endParaRPr lang="es-CO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Resistid al diablo, huirá de vosotros, </a:t>
            </a:r>
            <a:r>
              <a:rPr lang="es-C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Sant</a:t>
            </a:r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4:7.</a:t>
            </a: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    Si no lo hacemos, peleamos contra Dios, Mat. 12:30.</a:t>
            </a: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    Cristo pone el ejemplo, Mt. 12:28; 1 </a:t>
            </a:r>
            <a:r>
              <a:rPr lang="es-C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Jn</a:t>
            </a:r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3:8.</a:t>
            </a: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    Pablo también, </a:t>
            </a:r>
            <a:r>
              <a:rPr lang="es-C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Hech</a:t>
            </a:r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17:6; 19:19,</a:t>
            </a: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26.</a:t>
            </a: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        Debemos aborrecer el mal, Sal. 97:10; </a:t>
            </a:r>
            <a:r>
              <a:rPr lang="es-C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</a:t>
            </a:r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12:9.</a:t>
            </a: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       Pelear con optimismo, con el propósito firme de ganar, 1 </a:t>
            </a:r>
            <a:r>
              <a:rPr lang="es-C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</a:t>
            </a:r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15:58; Fil 1:12-14.</a:t>
            </a:r>
            <a:endParaRPr lang="es-CO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3ADE-A5A1-4D48-A87E-495B61E6E4E7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99273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s-CO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Conclusión:</a:t>
            </a:r>
            <a:endParaRPr lang="es-CO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     Usted, ¿contra quién pelea? ¿contra Satanás o contra Cristo?</a:t>
            </a: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     Seamos todos voluntarios en el ejército de Cristo, el ejército que será vic­torioso, </a:t>
            </a:r>
            <a:r>
              <a:rPr lang="es-C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Apoc</a:t>
            </a:r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17:14.</a:t>
            </a:r>
            <a:endParaRPr lang="es-CO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3ADE-A5A1-4D48-A87E-495B61E6E4E7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0037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     Hay muchos términos militares en el Nuevo Testamento: Fil. 2:25; Efes. 6:10-18; 2 Tim. 2:3, 4. Pablo pasó mucho tiempo en la compañía de soldados ro-manos.</a:t>
            </a: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     Es una figura muy adecuada. Nues­tra lucha espiritual es una guerra tremenda.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3ADE-A5A1-4D48-A87E-495B61E6E4E7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2046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No física (de puños, pistolas, es­padas),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3ADE-A5A1-4D48-A87E-495B61E6E4E7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2643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600" b="1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B.     La batalla de la fe, 1 Tim. 6:12; 1 Juan. 3:8</a:t>
            </a:r>
          </a:p>
          <a:p>
            <a:endParaRPr lang="es-ES_tradn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Luego sigue La batalla</a:t>
            </a:r>
            <a:r>
              <a:rPr lang="es-ES_tradnl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 el conflicto con uno mismo!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3ADE-A5A1-4D48-A87E-495B61E6E4E7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7509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600" b="1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La primera batalla es el conflicto con uno mismo, como se ve en Mateo. 16:24; 1 Corintios. 9:27</a:t>
            </a:r>
          </a:p>
          <a:p>
            <a:endParaRPr lang="es-CO" sz="1600" b="1" i="0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O" sz="1600" b="1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La batalla realmente</a:t>
            </a:r>
            <a:r>
              <a:rPr lang="es-CO" sz="1600" b="1" i="0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es con nosotros mismos, con nuestros pecados, desechando toda maldad, todo pecado “1Pedro 2:1 Desechando, pues, toda malicia, todo engaño, hipocresía, envidias, y todas las detracciones,”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3ADE-A5A1-4D48-A87E-495B61E6E4E7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0705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600" b="1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Debemos usar solamente las armas espirituales, aquella</a:t>
            </a:r>
            <a:r>
              <a:rPr lang="es-CO" sz="1600" b="1" i="0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s que Dios nos ha dejado y que satanás huye cuando las usamos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3ADE-A5A1-4D48-A87E-495B61E6E4E7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9602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s-CO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II. El Ejército Del Señor Es Un Ejército De Voluntarios Solamente, </a:t>
            </a:r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Mat. 11:28-30.</a:t>
            </a: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     ¿Quién está por Jehová? Ex. 32:26.</a:t>
            </a: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     Heme aquí, envíame a mí, Isa. 6:8.</a:t>
            </a: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     ¿Con qué propósito nos presenta­mos como soldados? 2 Tim. 2:4.</a:t>
            </a: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D.     Nadie es forzado a ser soldado, Jue­ces 7:3. Mejor 300 fieles que 32,000 que no está bien dedicados a la lucha.</a:t>
            </a:r>
            <a:endParaRPr lang="es-CO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3ADE-A5A1-4D48-A87E-495B61E6E4E7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756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s-CO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III. Cristo Es Nuestro Comandante Per­fecto.</a:t>
            </a:r>
            <a:endParaRPr lang="es-CO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       El venció, Col. 2:15; Heb. 2:14, 15; </a:t>
            </a:r>
            <a:r>
              <a:rPr lang="es-C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Apoc</a:t>
            </a:r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3:21.</a:t>
            </a: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        Nos lleva a la victoria, 2 </a:t>
            </a:r>
            <a:r>
              <a:rPr lang="es-C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</a:t>
            </a:r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2:14.</a:t>
            </a: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       Tiene recursos inagotables, 2 </a:t>
            </a:r>
            <a:r>
              <a:rPr lang="es-C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</a:t>
            </a:r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9:8.</a:t>
            </a:r>
            <a:endParaRPr lang="es-CO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3ADE-A5A1-4D48-A87E-495B61E6E4E7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8825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s-CO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V. Los Soldados De Jesús Deben Estar Dispuestos A Sufrir Por El, </a:t>
            </a:r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Tim. 1:8; 2:3, 4.</a:t>
            </a: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     Antes de ingresar debemos calcular los gastos, </a:t>
            </a:r>
            <a:r>
              <a:rPr lang="es-C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Luc</a:t>
            </a:r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14:25-33.</a:t>
            </a: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     Podemos soportar todo si llevamos la armadura apropiada, Efes. 6:10-19.</a:t>
            </a:r>
          </a:p>
          <a:p>
            <a:pPr rtl="0"/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     Es importante recordar el propósito del sufrimiento, </a:t>
            </a:r>
            <a:r>
              <a:rPr lang="es-C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</a:t>
            </a:r>
            <a:r>
              <a:rPr lang="es-C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5:3-5.</a:t>
            </a:r>
            <a:endParaRPr lang="es-CO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3ADE-A5A1-4D48-A87E-495B61E6E4E7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CB22-EC1B-4E8D-9694-A39294E6CC24}" type="datetimeFigureOut">
              <a:rPr lang="es-CO" smtClean="0"/>
              <a:t>05/07/2015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53AE-9305-48E0-ACF9-11DE15C19E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677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CB22-EC1B-4E8D-9694-A39294E6CC24}" type="datetimeFigureOut">
              <a:rPr lang="es-CO" smtClean="0"/>
              <a:t>05/07/2015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53AE-9305-48E0-ACF9-11DE15C19E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728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CB22-EC1B-4E8D-9694-A39294E6CC24}" type="datetimeFigureOut">
              <a:rPr lang="es-CO" smtClean="0"/>
              <a:t>05/07/2015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53AE-9305-48E0-ACF9-11DE15C19E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88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CB22-EC1B-4E8D-9694-A39294E6CC24}" type="datetimeFigureOut">
              <a:rPr lang="es-CO" smtClean="0"/>
              <a:t>05/07/2015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53AE-9305-48E0-ACF9-11DE15C19E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806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CB22-EC1B-4E8D-9694-A39294E6CC24}" type="datetimeFigureOut">
              <a:rPr lang="es-CO" smtClean="0"/>
              <a:t>05/07/2015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53AE-9305-48E0-ACF9-11DE15C19E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449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CB22-EC1B-4E8D-9694-A39294E6CC24}" type="datetimeFigureOut">
              <a:rPr lang="es-CO" smtClean="0"/>
              <a:t>05/07/2015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53AE-9305-48E0-ACF9-11DE15C19E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145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CB22-EC1B-4E8D-9694-A39294E6CC24}" type="datetimeFigureOut">
              <a:rPr lang="es-CO" smtClean="0"/>
              <a:t>05/07/2015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53AE-9305-48E0-ACF9-11DE15C19E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741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CB22-EC1B-4E8D-9694-A39294E6CC24}" type="datetimeFigureOut">
              <a:rPr lang="es-CO" smtClean="0"/>
              <a:t>05/07/2015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53AE-9305-48E0-ACF9-11DE15C19E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97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CB22-EC1B-4E8D-9694-A39294E6CC24}" type="datetimeFigureOut">
              <a:rPr lang="es-CO" smtClean="0"/>
              <a:t>05/07/2015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53AE-9305-48E0-ACF9-11DE15C19E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777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CB22-EC1B-4E8D-9694-A39294E6CC24}" type="datetimeFigureOut">
              <a:rPr lang="es-CO" smtClean="0"/>
              <a:t>05/07/2015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53AE-9305-48E0-ACF9-11DE15C19E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48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CB22-EC1B-4E8D-9694-A39294E6CC24}" type="datetimeFigureOut">
              <a:rPr lang="es-CO" smtClean="0"/>
              <a:t>05/07/2015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53AE-9305-48E0-ACF9-11DE15C19E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513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3CB22-EC1B-4E8D-9694-A39294E6CC24}" type="datetimeFigureOut">
              <a:rPr lang="es-CO" smtClean="0"/>
              <a:t>05/07/2015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053AE-9305-48E0-ACF9-11DE15C19E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443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Bienvenidos!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6030119"/>
            <a:ext cx="6858000" cy="1655762"/>
          </a:xfrm>
        </p:spPr>
        <p:txBody>
          <a:bodyPr/>
          <a:lstStyle/>
          <a:p>
            <a:r>
              <a:rPr lang="es-CO" dirty="0" smtClean="0"/>
              <a:t>Recuerde apagar el Celular, Interfiere con su comunicación con DIOS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25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.ytimg.com/vi/lvrm9Jd-ZY8/maxresdefaul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89" b="7984"/>
          <a:stretch/>
        </p:blipFill>
        <p:spPr bwMode="auto">
          <a:xfrm>
            <a:off x="0" y="0"/>
            <a:ext cx="9144000" cy="176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5576" y="365126"/>
            <a:ext cx="7059774" cy="1325563"/>
          </a:xfrm>
        </p:spPr>
        <p:txBody>
          <a:bodyPr anchor="b">
            <a:normAutofit/>
          </a:bodyPr>
          <a:lstStyle/>
          <a:p>
            <a:pPr algn="ctr"/>
            <a:r>
              <a:rPr lang="es-CO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Dispuestos a todo!</a:t>
            </a:r>
            <a:endParaRPr lang="es-CO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5333" y="2129533"/>
            <a:ext cx="8764732" cy="4569846"/>
          </a:xfrm>
        </p:spPr>
        <p:txBody>
          <a:bodyPr>
            <a:normAutofit/>
          </a:bodyPr>
          <a:lstStyle/>
          <a:p>
            <a:pPr algn="just"/>
            <a:r>
              <a:rPr lang="es-CO" b="1" dirty="0" smtClean="0">
                <a:latin typeface="Arial Narrow" panose="020B0606020202030204" pitchFamily="34" charset="0"/>
              </a:rPr>
              <a:t>2Timoteo </a:t>
            </a:r>
            <a:r>
              <a:rPr lang="es-CO" b="1" dirty="0">
                <a:latin typeface="Arial Narrow" panose="020B0606020202030204" pitchFamily="34" charset="0"/>
              </a:rPr>
              <a:t>1:8</a:t>
            </a:r>
            <a:r>
              <a:rPr lang="es-CO" dirty="0">
                <a:latin typeface="Arial Narrow" panose="020B0606020202030204" pitchFamily="34" charset="0"/>
              </a:rPr>
              <a:t> Por tanto, no te avergüences de dar testimonio de nuestro Señor, ni de mí, preso suyo, sino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participa de las aflicciones por el evangelio según el poder de Dios</a:t>
            </a:r>
            <a:r>
              <a:rPr lang="es-CO" dirty="0" smtClean="0">
                <a:latin typeface="Arial Narrow" panose="020B0606020202030204" pitchFamily="34" charset="0"/>
              </a:rPr>
              <a:t>,</a:t>
            </a:r>
          </a:p>
          <a:p>
            <a:pPr algn="just"/>
            <a:r>
              <a:rPr lang="es-CO" b="1" dirty="0" smtClean="0">
                <a:latin typeface="Arial Narrow" panose="020B0606020202030204" pitchFamily="34" charset="0"/>
              </a:rPr>
              <a:t>Romanos </a:t>
            </a:r>
            <a:r>
              <a:rPr lang="es-CO" b="1" dirty="0">
                <a:latin typeface="Arial Narrow" panose="020B0606020202030204" pitchFamily="34" charset="0"/>
              </a:rPr>
              <a:t>5:3</a:t>
            </a:r>
            <a:r>
              <a:rPr lang="es-CO" dirty="0">
                <a:latin typeface="Arial Narrow" panose="020B0606020202030204" pitchFamily="34" charset="0"/>
              </a:rPr>
              <a:t> Y no sólo esto, sino que también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nos gloriamos en las tribulaciones</a:t>
            </a:r>
            <a:r>
              <a:rPr lang="es-CO" dirty="0">
                <a:latin typeface="Arial Narrow" panose="020B0606020202030204" pitchFamily="34" charset="0"/>
              </a:rPr>
              <a:t>, sabiendo que la tribulación produce </a:t>
            </a:r>
            <a:r>
              <a:rPr lang="es-CO" dirty="0" smtClean="0">
                <a:latin typeface="Arial Narrow" panose="020B0606020202030204" pitchFamily="34" charset="0"/>
              </a:rPr>
              <a:t>paciencia; 4 </a:t>
            </a:r>
            <a:r>
              <a:rPr lang="es-CO" dirty="0">
                <a:latin typeface="Arial Narrow" panose="020B0606020202030204" pitchFamily="34" charset="0"/>
              </a:rPr>
              <a:t>y la paciencia, prueba; y la prueba, </a:t>
            </a:r>
            <a:r>
              <a:rPr lang="es-CO" dirty="0" smtClean="0">
                <a:latin typeface="Arial Narrow" panose="020B0606020202030204" pitchFamily="34" charset="0"/>
              </a:rPr>
              <a:t>esperanza; 5 </a:t>
            </a:r>
            <a:r>
              <a:rPr lang="es-CO" dirty="0">
                <a:latin typeface="Arial Narrow" panose="020B0606020202030204" pitchFamily="34" charset="0"/>
              </a:rPr>
              <a:t>y la esperanza no avergüenza; porque el amor de Dios ha sido derramado en nuestros corazones por el Espíritu Santo que nos fue dado.</a:t>
            </a: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</p:txBody>
      </p:sp>
      <p:pic>
        <p:nvPicPr>
          <p:cNvPr id="6" name="Picture 4" descr="http://www.lucianosbooks.com/files/113233_md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3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046" y="0"/>
            <a:ext cx="2079937" cy="20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05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.ytimg.com/vi/lvrm9Jd-ZY8/maxresdefaul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89" b="7984"/>
          <a:stretch/>
        </p:blipFill>
        <p:spPr bwMode="auto">
          <a:xfrm>
            <a:off x="0" y="0"/>
            <a:ext cx="9144000" cy="176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5576" y="365126"/>
            <a:ext cx="7059774" cy="1325563"/>
          </a:xfrm>
        </p:spPr>
        <p:txBody>
          <a:bodyPr anchor="b">
            <a:normAutofit/>
          </a:bodyPr>
          <a:lstStyle/>
          <a:p>
            <a:pPr algn="ctr"/>
            <a:r>
              <a:rPr lang="es-CO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Conocer al enemigo!</a:t>
            </a:r>
            <a:endParaRPr lang="es-CO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5333" y="2129533"/>
            <a:ext cx="8764732" cy="4569846"/>
          </a:xfrm>
        </p:spPr>
        <p:txBody>
          <a:bodyPr>
            <a:normAutofit/>
          </a:bodyPr>
          <a:lstStyle/>
          <a:p>
            <a:pPr algn="just"/>
            <a:r>
              <a:rPr lang="es-CO" b="1" dirty="0" smtClean="0">
                <a:latin typeface="Arial Narrow" panose="020B0606020202030204" pitchFamily="34" charset="0"/>
              </a:rPr>
              <a:t>2Corintios </a:t>
            </a:r>
            <a:r>
              <a:rPr lang="es-CO" b="1" dirty="0">
                <a:latin typeface="Arial Narrow" panose="020B0606020202030204" pitchFamily="34" charset="0"/>
              </a:rPr>
              <a:t>2:11 </a:t>
            </a:r>
            <a:r>
              <a:rPr lang="es-CO" dirty="0">
                <a:latin typeface="Arial Narrow" panose="020B0606020202030204" pitchFamily="34" charset="0"/>
              </a:rPr>
              <a:t>para que Satanás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no gane ventaja alguna sobre nosotros; pues no ignoramos sus maquinaciones</a:t>
            </a:r>
            <a:r>
              <a:rPr lang="es-CO" dirty="0">
                <a:latin typeface="Arial Narrow" panose="020B0606020202030204" pitchFamily="34" charset="0"/>
              </a:rPr>
              <a:t>.</a:t>
            </a:r>
          </a:p>
          <a:p>
            <a:pPr algn="just"/>
            <a:r>
              <a:rPr lang="es-CO" b="1" dirty="0" smtClean="0">
                <a:latin typeface="Arial Narrow" panose="020B0606020202030204" pitchFamily="34" charset="0"/>
              </a:rPr>
              <a:t>1Corintios </a:t>
            </a:r>
            <a:r>
              <a:rPr lang="es-CO" b="1" dirty="0">
                <a:latin typeface="Arial Narrow" panose="020B0606020202030204" pitchFamily="34" charset="0"/>
              </a:rPr>
              <a:t>10:12 </a:t>
            </a:r>
            <a:r>
              <a:rPr lang="es-CO" dirty="0">
                <a:latin typeface="Arial Narrow" panose="020B0606020202030204" pitchFamily="34" charset="0"/>
              </a:rPr>
              <a:t>Así que, el que piensa estar firme,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mire que no caiga.</a:t>
            </a:r>
          </a:p>
          <a:p>
            <a:pPr algn="just"/>
            <a:r>
              <a:rPr lang="es-CO" b="1" dirty="0" smtClean="0">
                <a:latin typeface="Arial Narrow" panose="020B0606020202030204" pitchFamily="34" charset="0"/>
              </a:rPr>
              <a:t>2Corintios </a:t>
            </a:r>
            <a:r>
              <a:rPr lang="es-CO" b="1" dirty="0">
                <a:latin typeface="Arial Narrow" panose="020B0606020202030204" pitchFamily="34" charset="0"/>
              </a:rPr>
              <a:t>11:14 </a:t>
            </a:r>
            <a:r>
              <a:rPr lang="es-CO" dirty="0">
                <a:latin typeface="Arial Narrow" panose="020B0606020202030204" pitchFamily="34" charset="0"/>
              </a:rPr>
              <a:t>Y no es maravilla, porque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el mismo Satanás se disfraza como ángel de luz</a:t>
            </a:r>
            <a:r>
              <a:rPr lang="es-CO" dirty="0">
                <a:latin typeface="Arial Narrow" panose="020B0606020202030204" pitchFamily="34" charset="0"/>
              </a:rPr>
              <a:t>.</a:t>
            </a: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</p:txBody>
      </p:sp>
      <p:pic>
        <p:nvPicPr>
          <p:cNvPr id="6" name="Picture 4" descr="http://www.lucianosbooks.com/files/113233_md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3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046" y="0"/>
            <a:ext cx="2079937" cy="20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02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.ytimg.com/vi/lvrm9Jd-ZY8/maxresdefaul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89" b="7984"/>
          <a:stretch/>
        </p:blipFill>
        <p:spPr bwMode="auto">
          <a:xfrm>
            <a:off x="0" y="0"/>
            <a:ext cx="9144000" cy="176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5576" y="365126"/>
            <a:ext cx="7059774" cy="1325563"/>
          </a:xfrm>
        </p:spPr>
        <p:txBody>
          <a:bodyPr anchor="b">
            <a:normAutofit/>
          </a:bodyPr>
          <a:lstStyle/>
          <a:p>
            <a:pPr algn="ctr"/>
            <a:r>
              <a:rPr lang="es-CO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Nuestra defensa</a:t>
            </a:r>
            <a:endParaRPr lang="es-CO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5333" y="2129533"/>
            <a:ext cx="8764732" cy="4569846"/>
          </a:xfrm>
        </p:spPr>
        <p:txBody>
          <a:bodyPr>
            <a:normAutofit/>
          </a:bodyPr>
          <a:lstStyle/>
          <a:p>
            <a:pPr algn="just"/>
            <a:r>
              <a:rPr lang="es-CO" b="1" dirty="0" smtClean="0">
                <a:latin typeface="Arial Narrow" panose="020B0606020202030204" pitchFamily="34" charset="0"/>
              </a:rPr>
              <a:t>Santiago </a:t>
            </a:r>
            <a:r>
              <a:rPr lang="es-CO" b="1" dirty="0">
                <a:latin typeface="Arial Narrow" panose="020B0606020202030204" pitchFamily="34" charset="0"/>
              </a:rPr>
              <a:t>4:7 </a:t>
            </a:r>
            <a:r>
              <a:rPr lang="es-CO" dirty="0">
                <a:latin typeface="Arial Narrow" panose="020B0606020202030204" pitchFamily="34" charset="0"/>
              </a:rPr>
              <a:t>Someteos, pues, a Dios;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resistid al diablo</a:t>
            </a:r>
            <a:r>
              <a:rPr lang="es-CO" dirty="0">
                <a:latin typeface="Arial Narrow" panose="020B0606020202030204" pitchFamily="34" charset="0"/>
              </a:rPr>
              <a:t>, y huirá de vosotros.</a:t>
            </a:r>
          </a:p>
          <a:p>
            <a:pPr algn="just"/>
            <a:r>
              <a:rPr lang="es-CO" b="1" dirty="0" smtClean="0">
                <a:latin typeface="Arial Narrow" panose="020B0606020202030204" pitchFamily="34" charset="0"/>
              </a:rPr>
              <a:t>Salmos </a:t>
            </a:r>
            <a:r>
              <a:rPr lang="es-CO" b="1" dirty="0">
                <a:latin typeface="Arial Narrow" panose="020B0606020202030204" pitchFamily="34" charset="0"/>
              </a:rPr>
              <a:t>97:10</a:t>
            </a:r>
            <a:r>
              <a:rPr lang="es-CO" dirty="0">
                <a:latin typeface="Arial Narrow" panose="020B0606020202030204" pitchFamily="34" charset="0"/>
              </a:rPr>
              <a:t> Los que amáis a Jehová,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aborreced el mal</a:t>
            </a:r>
            <a:r>
              <a:rPr lang="es-CO" dirty="0">
                <a:latin typeface="Arial Narrow" panose="020B0606020202030204" pitchFamily="34" charset="0"/>
              </a:rPr>
              <a:t>; El guarda las almas de sus santos; De mano de los impíos los libra.</a:t>
            </a:r>
          </a:p>
          <a:p>
            <a:pPr algn="just"/>
            <a:r>
              <a:rPr lang="es-CO" b="1" dirty="0" smtClean="0">
                <a:latin typeface="Arial Narrow" panose="020B0606020202030204" pitchFamily="34" charset="0"/>
              </a:rPr>
              <a:t>1Corintios </a:t>
            </a:r>
            <a:r>
              <a:rPr lang="es-CO" b="1" dirty="0">
                <a:latin typeface="Arial Narrow" panose="020B0606020202030204" pitchFamily="34" charset="0"/>
              </a:rPr>
              <a:t>15:58</a:t>
            </a:r>
            <a:r>
              <a:rPr lang="es-CO" dirty="0">
                <a:latin typeface="Arial Narrow" panose="020B0606020202030204" pitchFamily="34" charset="0"/>
              </a:rPr>
              <a:t> Así que, hermanos míos amados,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estad firmes y constantes, creciendo </a:t>
            </a:r>
            <a:r>
              <a:rPr lang="es-CO" dirty="0">
                <a:latin typeface="Arial Narrow" panose="020B0606020202030204" pitchFamily="34" charset="0"/>
              </a:rPr>
              <a:t>en la obra del Señor siempre, sabiendo que vuestro trabajo en el Señor no es en vano.</a:t>
            </a: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</p:txBody>
      </p:sp>
      <p:pic>
        <p:nvPicPr>
          <p:cNvPr id="6" name="Picture 4" descr="http://www.lucianosbooks.com/files/113233_md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3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046" y="0"/>
            <a:ext cx="2079937" cy="20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69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.ytimg.com/vi/lvrm9Jd-ZY8/maxresdefaul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89" b="7984"/>
          <a:stretch/>
        </p:blipFill>
        <p:spPr bwMode="auto">
          <a:xfrm>
            <a:off x="0" y="0"/>
            <a:ext cx="9144000" cy="176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5576" y="365126"/>
            <a:ext cx="7059774" cy="1325563"/>
          </a:xfrm>
        </p:spPr>
        <p:txBody>
          <a:bodyPr anchor="b">
            <a:normAutofit/>
          </a:bodyPr>
          <a:lstStyle/>
          <a:p>
            <a:pPr algn="ctr"/>
            <a:r>
              <a:rPr lang="es-CO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Conclusión</a:t>
            </a:r>
            <a:endParaRPr lang="es-CO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5333" y="2129533"/>
            <a:ext cx="8764732" cy="4569846"/>
          </a:xfrm>
        </p:spPr>
        <p:txBody>
          <a:bodyPr>
            <a:normAutofit/>
          </a:bodyPr>
          <a:lstStyle/>
          <a:p>
            <a:pPr algn="just"/>
            <a:r>
              <a:rPr lang="es-CO" dirty="0" smtClean="0">
                <a:latin typeface="Arial Narrow" panose="020B0606020202030204" pitchFamily="34" charset="0"/>
              </a:rPr>
              <a:t>Usted</a:t>
            </a:r>
            <a:r>
              <a:rPr lang="es-CO" dirty="0">
                <a:latin typeface="Arial Narrow" panose="020B0606020202030204" pitchFamily="34" charset="0"/>
              </a:rPr>
              <a:t>, ¿contra quién pelea? ¿contra Satanás o contra Cristo?</a:t>
            </a:r>
          </a:p>
          <a:p>
            <a:pPr algn="just"/>
            <a:r>
              <a:rPr lang="es-CO" dirty="0" smtClean="0">
                <a:latin typeface="Arial Narrow" panose="020B0606020202030204" pitchFamily="34" charset="0"/>
              </a:rPr>
              <a:t>Seamos </a:t>
            </a:r>
            <a:r>
              <a:rPr lang="es-CO" dirty="0">
                <a:latin typeface="Arial Narrow" panose="020B0606020202030204" pitchFamily="34" charset="0"/>
              </a:rPr>
              <a:t>todos voluntarios en el ejército de Cristo, el ejército que será vic­torioso</a:t>
            </a:r>
            <a:r>
              <a:rPr lang="es-CO" b="1" dirty="0">
                <a:latin typeface="Arial Narrow" panose="020B0606020202030204" pitchFamily="34" charset="0"/>
              </a:rPr>
              <a:t>, Apocalipsis 17:14 </a:t>
            </a:r>
            <a:r>
              <a:rPr lang="es-CO" b="1" dirty="0" smtClean="0">
                <a:latin typeface="Arial Narrow" panose="020B0606020202030204" pitchFamily="34" charset="0"/>
              </a:rPr>
              <a:t>“</a:t>
            </a:r>
            <a:r>
              <a:rPr lang="es-CO" dirty="0" smtClean="0">
                <a:latin typeface="Arial Narrow" panose="020B0606020202030204" pitchFamily="34" charset="0"/>
              </a:rPr>
              <a:t>Pelearán </a:t>
            </a:r>
            <a:r>
              <a:rPr lang="es-CO" dirty="0">
                <a:latin typeface="Arial Narrow" panose="020B0606020202030204" pitchFamily="34" charset="0"/>
              </a:rPr>
              <a:t>contra el Cordero, y el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Cordero los vencerá</a:t>
            </a:r>
            <a:r>
              <a:rPr lang="es-CO" dirty="0">
                <a:latin typeface="Arial Narrow" panose="020B0606020202030204" pitchFamily="34" charset="0"/>
              </a:rPr>
              <a:t>, porque él es Señor de señores y Rey de reyes; y los que están con él son llamados y elegidos y </a:t>
            </a:r>
            <a:r>
              <a:rPr lang="es-CO" dirty="0" smtClean="0">
                <a:latin typeface="Arial Narrow" panose="020B0606020202030204" pitchFamily="34" charset="0"/>
              </a:rPr>
              <a:t>fieles</a:t>
            </a:r>
            <a:r>
              <a:rPr lang="es-CO" b="1" dirty="0" smtClean="0">
                <a:latin typeface="Arial Narrow" panose="020B0606020202030204" pitchFamily="34" charset="0"/>
              </a:rPr>
              <a:t>”.</a:t>
            </a:r>
            <a:endParaRPr lang="es-CO" b="1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</p:txBody>
      </p:sp>
      <p:pic>
        <p:nvPicPr>
          <p:cNvPr id="6" name="Picture 4" descr="http://www.lucianosbooks.com/files/113233_md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3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046" y="0"/>
            <a:ext cx="2079937" cy="20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26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issaogospel.com.br/imgbd/soldado-de-cristojpg12188024501p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" y="2722563"/>
            <a:ext cx="9144001" cy="2387600"/>
          </a:xfrm>
        </p:spPr>
        <p:txBody>
          <a:bodyPr>
            <a:normAutofit/>
          </a:bodyPr>
          <a:lstStyle/>
          <a:p>
            <a:r>
              <a:rPr lang="es-CO" sz="54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“Pelea la Buena Batalla”</a:t>
            </a:r>
            <a:endParaRPr lang="es-CO" sz="5400" b="1" dirty="0">
              <a:ln w="2857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1" y="5202238"/>
            <a:ext cx="9144001" cy="1655762"/>
          </a:xfrm>
        </p:spPr>
        <p:txBody>
          <a:bodyPr/>
          <a:lstStyle/>
          <a:p>
            <a:r>
              <a:rPr lang="es-CO" sz="44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2Timoteo </a:t>
            </a:r>
            <a:r>
              <a:rPr lang="es-CO" sz="4400" b="1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4:7 </a:t>
            </a:r>
            <a:r>
              <a:rPr lang="es-CO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s-CO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CO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He </a:t>
            </a:r>
            <a:r>
              <a:rPr lang="es-CO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peleado la buena batalla, he acabado la carrera, he guardado la fe</a:t>
            </a:r>
            <a:r>
              <a:rPr lang="es-CO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s-CO" b="1" dirty="0">
              <a:ln w="95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7606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.ytimg.com/vi/lvrm9Jd-ZY8/maxresdefaul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89" b="7984"/>
          <a:stretch/>
        </p:blipFill>
        <p:spPr bwMode="auto">
          <a:xfrm>
            <a:off x="0" y="0"/>
            <a:ext cx="9144000" cy="176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7624" y="365126"/>
            <a:ext cx="7598798" cy="132556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s-CO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Hay muchos términos militares en el Nuevo Testamento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0607" y="2055815"/>
            <a:ext cx="8525815" cy="3842709"/>
          </a:xfrm>
        </p:spPr>
        <p:txBody>
          <a:bodyPr/>
          <a:lstStyle/>
          <a:p>
            <a:pPr algn="just"/>
            <a:r>
              <a:rPr lang="es-CO" b="1" dirty="0" smtClean="0">
                <a:latin typeface="Arial Narrow" panose="020B0606020202030204" pitchFamily="34" charset="0"/>
              </a:rPr>
              <a:t>Filemón </a:t>
            </a:r>
            <a:r>
              <a:rPr lang="es-CO" b="1" dirty="0">
                <a:latin typeface="Arial Narrow" panose="020B0606020202030204" pitchFamily="34" charset="0"/>
              </a:rPr>
              <a:t>1:2 </a:t>
            </a:r>
            <a:r>
              <a:rPr lang="es-CO" dirty="0" smtClean="0">
                <a:latin typeface="Arial Narrow" panose="020B0606020202030204" pitchFamily="34" charset="0"/>
              </a:rPr>
              <a:t>“</a:t>
            </a:r>
            <a:r>
              <a:rPr lang="es-CO" i="1" dirty="0" smtClean="0">
                <a:latin typeface="Arial Narrow" panose="020B0606020202030204" pitchFamily="34" charset="0"/>
              </a:rPr>
              <a:t>y </a:t>
            </a:r>
            <a:r>
              <a:rPr lang="es-CO" i="1" dirty="0">
                <a:latin typeface="Arial Narrow" panose="020B0606020202030204" pitchFamily="34" charset="0"/>
              </a:rPr>
              <a:t>a la amada hermana Apia, y a Arquipo </a:t>
            </a:r>
            <a:r>
              <a:rPr lang="es-CO" i="1" dirty="0">
                <a:solidFill>
                  <a:srgbClr val="FF0000"/>
                </a:solidFill>
                <a:latin typeface="Arial Narrow" panose="020B0606020202030204" pitchFamily="34" charset="0"/>
              </a:rPr>
              <a:t>nuestro compañero de milicia</a:t>
            </a:r>
            <a:r>
              <a:rPr lang="es-CO" i="1" dirty="0">
                <a:latin typeface="Arial Narrow" panose="020B0606020202030204" pitchFamily="34" charset="0"/>
              </a:rPr>
              <a:t>, y a la iglesia que está en tu casa</a:t>
            </a:r>
            <a:r>
              <a:rPr lang="es-CO" dirty="0" smtClean="0">
                <a:latin typeface="Arial Narrow" panose="020B0606020202030204" pitchFamily="34" charset="0"/>
              </a:rPr>
              <a:t>:”</a:t>
            </a:r>
            <a:endParaRPr lang="es-CO" dirty="0">
              <a:latin typeface="Arial Narrow" panose="020B0606020202030204" pitchFamily="34" charset="0"/>
            </a:endParaRPr>
          </a:p>
          <a:p>
            <a:pPr algn="just"/>
            <a:r>
              <a:rPr lang="es-CO" b="1" dirty="0">
                <a:latin typeface="Arial Narrow" panose="020B0606020202030204" pitchFamily="34" charset="0"/>
              </a:rPr>
              <a:t>2 Tim. 2:3, 4 </a:t>
            </a:r>
            <a:r>
              <a:rPr lang="es-CO" dirty="0" smtClean="0">
                <a:latin typeface="Arial Narrow" panose="020B0606020202030204" pitchFamily="34" charset="0"/>
              </a:rPr>
              <a:t>“</a:t>
            </a:r>
            <a:r>
              <a:rPr lang="es-CO" i="1" dirty="0" smtClean="0">
                <a:latin typeface="Arial Narrow" panose="020B0606020202030204" pitchFamily="34" charset="0"/>
              </a:rPr>
              <a:t>Tú</a:t>
            </a:r>
            <a:r>
              <a:rPr lang="es-CO" i="1" dirty="0">
                <a:latin typeface="Arial Narrow" panose="020B0606020202030204" pitchFamily="34" charset="0"/>
              </a:rPr>
              <a:t>, pues, sufre penalidades </a:t>
            </a:r>
            <a:r>
              <a:rPr lang="es-CO" i="1" dirty="0">
                <a:solidFill>
                  <a:srgbClr val="FF0000"/>
                </a:solidFill>
                <a:latin typeface="Arial Narrow" panose="020B0606020202030204" pitchFamily="34" charset="0"/>
              </a:rPr>
              <a:t>como buen soldado de </a:t>
            </a:r>
            <a:r>
              <a:rPr lang="es-CO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Jesucristo</a:t>
            </a:r>
            <a:r>
              <a:rPr lang="es-CO" i="1" dirty="0" smtClean="0">
                <a:latin typeface="Arial Narrow" panose="020B0606020202030204" pitchFamily="34" charset="0"/>
              </a:rPr>
              <a:t>. 4. Ninguno </a:t>
            </a:r>
            <a:r>
              <a:rPr lang="es-CO" i="1" dirty="0">
                <a:latin typeface="Arial Narrow" panose="020B0606020202030204" pitchFamily="34" charset="0"/>
              </a:rPr>
              <a:t>que </a:t>
            </a:r>
            <a:r>
              <a:rPr lang="es-CO" i="1" dirty="0">
                <a:solidFill>
                  <a:srgbClr val="FF0000"/>
                </a:solidFill>
                <a:latin typeface="Arial Narrow" panose="020B0606020202030204" pitchFamily="34" charset="0"/>
              </a:rPr>
              <a:t>milita</a:t>
            </a:r>
            <a:r>
              <a:rPr lang="es-CO" i="1" dirty="0">
                <a:latin typeface="Arial Narrow" panose="020B0606020202030204" pitchFamily="34" charset="0"/>
              </a:rPr>
              <a:t> se enreda en los negocios de la vida, a fin de agradar a aquel que </a:t>
            </a:r>
            <a:r>
              <a:rPr lang="es-CO" i="1" dirty="0">
                <a:solidFill>
                  <a:srgbClr val="FF0000"/>
                </a:solidFill>
                <a:latin typeface="Arial Narrow" panose="020B0606020202030204" pitchFamily="34" charset="0"/>
              </a:rPr>
              <a:t>lo tomó por </a:t>
            </a:r>
            <a:r>
              <a:rPr lang="es-CO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soldado</a:t>
            </a:r>
            <a:r>
              <a:rPr lang="es-CO" dirty="0" smtClean="0">
                <a:latin typeface="Arial Narrow" panose="020B0606020202030204" pitchFamily="34" charset="0"/>
              </a:rPr>
              <a:t>”.</a:t>
            </a:r>
            <a:endParaRPr lang="es-CO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</p:txBody>
      </p:sp>
      <p:pic>
        <p:nvPicPr>
          <p:cNvPr id="6" name="Picture 4" descr="http://www.lucianosbooks.com/files/113233_md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3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3368" y="-12062"/>
            <a:ext cx="2079937" cy="20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53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.ytimg.com/vi/lvrm9Jd-ZY8/maxresdefaul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89" b="7984"/>
          <a:stretch/>
        </p:blipFill>
        <p:spPr bwMode="auto">
          <a:xfrm>
            <a:off x="0" y="0"/>
            <a:ext cx="9144000" cy="176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es-CO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¿Qué Clase de Batalla?</a:t>
            </a:r>
            <a:endParaRPr lang="es-CO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5333" y="2129533"/>
            <a:ext cx="8764732" cy="456984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O" b="1" dirty="0" smtClean="0">
                <a:latin typeface="Arial Narrow" panose="020B0606020202030204" pitchFamily="34" charset="0"/>
              </a:rPr>
              <a:t>Juan </a:t>
            </a:r>
            <a:r>
              <a:rPr lang="es-CO" b="1" dirty="0">
                <a:latin typeface="Arial Narrow" panose="020B0606020202030204" pitchFamily="34" charset="0"/>
              </a:rPr>
              <a:t>18:36 </a:t>
            </a:r>
            <a:r>
              <a:rPr lang="es-CO" dirty="0">
                <a:latin typeface="Arial Narrow" panose="020B0606020202030204" pitchFamily="34" charset="0"/>
              </a:rPr>
              <a:t>Respondió Jesús: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Mi reino no es de este mundo</a:t>
            </a:r>
            <a:r>
              <a:rPr lang="es-CO" dirty="0">
                <a:latin typeface="Arial Narrow" panose="020B0606020202030204" pitchFamily="34" charset="0"/>
              </a:rPr>
              <a:t>; </a:t>
            </a:r>
            <a:r>
              <a:rPr lang="es-CO" u="sng" dirty="0">
                <a:latin typeface="Arial Narrow" panose="020B0606020202030204" pitchFamily="34" charset="0"/>
              </a:rPr>
              <a:t>si mi reino fuera de este mundo, mis servidores pelearían para que yo no fuera entregado a los judíos; pero mi reino no es de aquí</a:t>
            </a:r>
            <a:r>
              <a:rPr lang="es-CO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r>
              <a:rPr lang="es-CO" b="1" dirty="0" smtClean="0">
                <a:latin typeface="Arial Narrow" panose="020B0606020202030204" pitchFamily="34" charset="0"/>
              </a:rPr>
              <a:t>2Corintios 10:3-5 </a:t>
            </a:r>
            <a:r>
              <a:rPr lang="es-CO" dirty="0" smtClean="0">
                <a:latin typeface="Arial Narrow" panose="020B0606020202030204" pitchFamily="34" charset="0"/>
              </a:rPr>
              <a:t>“Pues </a:t>
            </a:r>
            <a:r>
              <a:rPr lang="es-CO" dirty="0">
                <a:latin typeface="Arial Narrow" panose="020B0606020202030204" pitchFamily="34" charset="0"/>
              </a:rPr>
              <a:t>aunque andamos en la carne, </a:t>
            </a:r>
            <a:r>
              <a:rPr lang="es-CO" u="sng" dirty="0">
                <a:latin typeface="Arial Narrow" panose="020B0606020202030204" pitchFamily="34" charset="0"/>
              </a:rPr>
              <a:t>no militamos según la carne</a:t>
            </a:r>
            <a:r>
              <a:rPr lang="es-CO" dirty="0" smtClean="0">
                <a:latin typeface="Arial Narrow" panose="020B0606020202030204" pitchFamily="34" charset="0"/>
              </a:rPr>
              <a:t>; 4. </a:t>
            </a:r>
            <a:r>
              <a:rPr lang="es-CO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porque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las armas de nuestra milicia no son carnales</a:t>
            </a:r>
            <a:r>
              <a:rPr lang="es-CO" dirty="0">
                <a:latin typeface="Arial Narrow" panose="020B0606020202030204" pitchFamily="34" charset="0"/>
              </a:rPr>
              <a:t>, sino poderosas en Dios para la destrucción de fortalezas</a:t>
            </a:r>
            <a:r>
              <a:rPr lang="es-CO" dirty="0" smtClean="0">
                <a:latin typeface="Arial Narrow" panose="020B0606020202030204" pitchFamily="34" charset="0"/>
              </a:rPr>
              <a:t>, 5. </a:t>
            </a:r>
            <a:r>
              <a:rPr lang="es-CO" u="sng" dirty="0">
                <a:solidFill>
                  <a:srgbClr val="FF0000"/>
                </a:solidFill>
                <a:latin typeface="Arial Narrow" panose="020B0606020202030204" pitchFamily="34" charset="0"/>
              </a:rPr>
              <a:t>derribando argumentos y toda altivez que se levanta contra el conocimiento de Dios</a:t>
            </a:r>
            <a:r>
              <a:rPr lang="es-CO" dirty="0">
                <a:latin typeface="Arial Narrow" panose="020B0606020202030204" pitchFamily="34" charset="0"/>
              </a:rPr>
              <a:t>, y llevando cautivo todo pensamiento a la obediencia a Cristo</a:t>
            </a:r>
            <a:r>
              <a:rPr lang="es-CO" dirty="0" smtClean="0">
                <a:latin typeface="Arial Narrow" panose="020B0606020202030204" pitchFamily="34" charset="0"/>
              </a:rPr>
              <a:t>,”</a:t>
            </a:r>
            <a:endParaRPr lang="es-CO" dirty="0">
              <a:latin typeface="Arial Narrow" panose="020B0606020202030204" pitchFamily="34" charset="0"/>
            </a:endParaRPr>
          </a:p>
          <a:p>
            <a:pPr algn="just"/>
            <a:r>
              <a:rPr lang="es-CO" b="1" dirty="0" smtClean="0">
                <a:latin typeface="Arial Narrow" panose="020B0606020202030204" pitchFamily="34" charset="0"/>
              </a:rPr>
              <a:t>Efesios </a:t>
            </a:r>
            <a:r>
              <a:rPr lang="es-CO" b="1" dirty="0">
                <a:latin typeface="Arial Narrow" panose="020B0606020202030204" pitchFamily="34" charset="0"/>
              </a:rPr>
              <a:t>6:12 </a:t>
            </a:r>
            <a:r>
              <a:rPr lang="es-CO" u="sng" dirty="0">
                <a:solidFill>
                  <a:srgbClr val="FF0000"/>
                </a:solidFill>
                <a:latin typeface="Arial Narrow" panose="020B0606020202030204" pitchFamily="34" charset="0"/>
              </a:rPr>
              <a:t>Porque no tenemos lucha contra sangre y carne</a:t>
            </a:r>
            <a:r>
              <a:rPr lang="es-CO" dirty="0">
                <a:latin typeface="Arial Narrow" panose="020B0606020202030204" pitchFamily="34" charset="0"/>
              </a:rPr>
              <a:t>, sino contra principados, contra potestades, contra los gobernadores de las tinieblas de este siglo, contra huestes espirituales de maldad en las regiones celestes.</a:t>
            </a: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</p:txBody>
      </p:sp>
      <p:pic>
        <p:nvPicPr>
          <p:cNvPr id="6" name="Picture 4" descr="http://www.lucianosbooks.com/files/113233_md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3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3368" y="-12062"/>
            <a:ext cx="2079937" cy="20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39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.ytimg.com/vi/lvrm9Jd-ZY8/maxresdefaul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89" b="7984"/>
          <a:stretch/>
        </p:blipFill>
        <p:spPr bwMode="auto">
          <a:xfrm>
            <a:off x="0" y="0"/>
            <a:ext cx="9144000" cy="176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es-CO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¿Qué Clase de Batalla?</a:t>
            </a:r>
            <a:endParaRPr lang="es-CO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5333" y="2129533"/>
            <a:ext cx="8764732" cy="4569846"/>
          </a:xfrm>
        </p:spPr>
        <p:txBody>
          <a:bodyPr>
            <a:normAutofit/>
          </a:bodyPr>
          <a:lstStyle/>
          <a:p>
            <a:pPr algn="just"/>
            <a:r>
              <a:rPr lang="es-CO" b="1" dirty="0">
                <a:latin typeface="Arial Narrow" panose="020B0606020202030204" pitchFamily="34" charset="0"/>
              </a:rPr>
              <a:t>1 </a:t>
            </a:r>
            <a:r>
              <a:rPr lang="es-CO" b="1" dirty="0" smtClean="0">
                <a:latin typeface="Arial Narrow" panose="020B0606020202030204" pitchFamily="34" charset="0"/>
              </a:rPr>
              <a:t>Timoteo </a:t>
            </a:r>
            <a:r>
              <a:rPr lang="es-CO" b="1" dirty="0">
                <a:latin typeface="Arial Narrow" panose="020B0606020202030204" pitchFamily="34" charset="0"/>
              </a:rPr>
              <a:t>6:12 </a:t>
            </a:r>
            <a:r>
              <a:rPr lang="es-CO" b="1" dirty="0" smtClean="0">
                <a:latin typeface="Arial Narrow" panose="020B0606020202030204" pitchFamily="34" charset="0"/>
              </a:rPr>
              <a:t>“</a:t>
            </a:r>
            <a:r>
              <a:rPr lang="es-CO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Pelea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la buena batalla de la fe</a:t>
            </a:r>
            <a:r>
              <a:rPr lang="es-CO" dirty="0">
                <a:latin typeface="Arial Narrow" panose="020B0606020202030204" pitchFamily="34" charset="0"/>
              </a:rPr>
              <a:t>, echa mano de la vida eterna, a la cual asimismo fuiste llamado,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habiendo hecho la buena profesión</a:t>
            </a:r>
            <a:r>
              <a:rPr lang="es-CO" dirty="0">
                <a:latin typeface="Arial Narrow" panose="020B0606020202030204" pitchFamily="34" charset="0"/>
              </a:rPr>
              <a:t> delante de muchos </a:t>
            </a:r>
            <a:r>
              <a:rPr lang="es-CO" dirty="0" smtClean="0">
                <a:latin typeface="Arial Narrow" panose="020B0606020202030204" pitchFamily="34" charset="0"/>
              </a:rPr>
              <a:t>testigos</a:t>
            </a:r>
            <a:r>
              <a:rPr lang="es-CO" b="1" dirty="0" smtClean="0">
                <a:latin typeface="Arial Narrow" panose="020B0606020202030204" pitchFamily="34" charset="0"/>
              </a:rPr>
              <a:t>”.</a:t>
            </a:r>
          </a:p>
          <a:p>
            <a:pPr algn="just"/>
            <a:r>
              <a:rPr lang="es-CO" b="1" dirty="0" smtClean="0">
                <a:latin typeface="Arial Narrow" panose="020B0606020202030204" pitchFamily="34" charset="0"/>
              </a:rPr>
              <a:t>1Juan </a:t>
            </a:r>
            <a:r>
              <a:rPr lang="es-CO" b="1" dirty="0">
                <a:latin typeface="Arial Narrow" panose="020B0606020202030204" pitchFamily="34" charset="0"/>
              </a:rPr>
              <a:t>3:8 </a:t>
            </a:r>
            <a:r>
              <a:rPr lang="es-CO" b="1" dirty="0" smtClean="0">
                <a:latin typeface="Arial Narrow" panose="020B0606020202030204" pitchFamily="34" charset="0"/>
              </a:rPr>
              <a:t>“</a:t>
            </a:r>
            <a:r>
              <a:rPr lang="es-CO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El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que practica el pecado es del diablo</a:t>
            </a:r>
            <a:r>
              <a:rPr lang="es-CO" dirty="0">
                <a:latin typeface="Arial Narrow" panose="020B0606020202030204" pitchFamily="34" charset="0"/>
              </a:rPr>
              <a:t>; porque el diablo peca desde el principio.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Para esto apareció el Hijo de Dios, para deshacer las obras del </a:t>
            </a:r>
            <a:r>
              <a:rPr lang="es-CO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diablo</a:t>
            </a:r>
            <a:r>
              <a:rPr lang="es-CO" dirty="0" smtClean="0">
                <a:latin typeface="Arial Narrow" panose="020B0606020202030204" pitchFamily="34" charset="0"/>
              </a:rPr>
              <a:t>”</a:t>
            </a:r>
            <a:r>
              <a:rPr lang="es-CO" b="1" dirty="0" smtClean="0">
                <a:latin typeface="Arial Narrow" panose="020B0606020202030204" pitchFamily="34" charset="0"/>
              </a:rPr>
              <a:t>.</a:t>
            </a:r>
            <a:endParaRPr lang="es-CO" b="1" dirty="0">
              <a:latin typeface="Arial Narrow" panose="020B0606020202030204" pitchFamily="34" charset="0"/>
            </a:endParaRPr>
          </a:p>
          <a:p>
            <a:pPr algn="just"/>
            <a:endParaRPr lang="es-CO" b="1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</p:txBody>
      </p:sp>
      <p:pic>
        <p:nvPicPr>
          <p:cNvPr id="6" name="Picture 4" descr="http://www.lucianosbooks.com/files/113233_md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3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046" y="0"/>
            <a:ext cx="2079937" cy="20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8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.ytimg.com/vi/lvrm9Jd-ZY8/maxresdefaul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89" b="7984"/>
          <a:stretch/>
        </p:blipFill>
        <p:spPr bwMode="auto">
          <a:xfrm>
            <a:off x="0" y="0"/>
            <a:ext cx="9144000" cy="176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es-CO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¿Qué Clase de Batalla?</a:t>
            </a:r>
            <a:endParaRPr lang="es-CO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5333" y="2129533"/>
            <a:ext cx="8764732" cy="4569846"/>
          </a:xfrm>
        </p:spPr>
        <p:txBody>
          <a:bodyPr>
            <a:normAutofit/>
          </a:bodyPr>
          <a:lstStyle/>
          <a:p>
            <a:pPr algn="just"/>
            <a:r>
              <a:rPr lang="es-CO" b="1" dirty="0" smtClean="0">
                <a:latin typeface="Arial Narrow" panose="020B0606020202030204" pitchFamily="34" charset="0"/>
              </a:rPr>
              <a:t>Mateo </a:t>
            </a:r>
            <a:r>
              <a:rPr lang="es-CO" b="1" dirty="0">
                <a:latin typeface="Arial Narrow" panose="020B0606020202030204" pitchFamily="34" charset="0"/>
              </a:rPr>
              <a:t>16:24 </a:t>
            </a:r>
            <a:r>
              <a:rPr lang="es-CO" dirty="0">
                <a:latin typeface="Arial Narrow" panose="020B0606020202030204" pitchFamily="34" charset="0"/>
              </a:rPr>
              <a:t>Entonces Jesús dijo a sus discípulos: Si alguno quiere venir en pos de mí,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niéguese a sí mismo</a:t>
            </a:r>
            <a:r>
              <a:rPr lang="es-CO" dirty="0">
                <a:latin typeface="Arial Narrow" panose="020B0606020202030204" pitchFamily="34" charset="0"/>
              </a:rPr>
              <a:t>, y tome su cruz, y sígame</a:t>
            </a:r>
            <a:r>
              <a:rPr lang="es-CO" b="1" dirty="0">
                <a:latin typeface="Arial Narrow" panose="020B0606020202030204" pitchFamily="34" charset="0"/>
              </a:rPr>
              <a:t>.</a:t>
            </a:r>
          </a:p>
          <a:p>
            <a:pPr algn="just"/>
            <a:r>
              <a:rPr lang="es-CO" b="1" dirty="0" smtClean="0">
                <a:latin typeface="Arial Narrow" panose="020B0606020202030204" pitchFamily="34" charset="0"/>
              </a:rPr>
              <a:t>1Corintios </a:t>
            </a:r>
            <a:r>
              <a:rPr lang="es-CO" b="1" dirty="0">
                <a:latin typeface="Arial Narrow" panose="020B0606020202030204" pitchFamily="34" charset="0"/>
              </a:rPr>
              <a:t>9:27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sino que golpeo mi cuerpo, y lo pongo en servidumbre</a:t>
            </a:r>
            <a:r>
              <a:rPr lang="es-CO" dirty="0">
                <a:latin typeface="Arial Narrow" panose="020B0606020202030204" pitchFamily="34" charset="0"/>
              </a:rPr>
              <a:t>, no sea que habiendo sido heraldo para otros, yo mismo venga a ser eliminado.</a:t>
            </a:r>
          </a:p>
          <a:p>
            <a:pPr algn="just"/>
            <a:endParaRPr lang="es-CO" b="1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</p:txBody>
      </p:sp>
      <p:pic>
        <p:nvPicPr>
          <p:cNvPr id="6" name="Picture 4" descr="http://www.lucianosbooks.com/files/113233_md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3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046" y="0"/>
            <a:ext cx="2079937" cy="20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34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.ytimg.com/vi/lvrm9Jd-ZY8/maxresdefaul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89" b="7984"/>
          <a:stretch/>
        </p:blipFill>
        <p:spPr bwMode="auto">
          <a:xfrm>
            <a:off x="0" y="0"/>
            <a:ext cx="9144000" cy="176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es-CO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¿Qué Clase de Batalla?</a:t>
            </a:r>
            <a:endParaRPr lang="es-CO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5333" y="2129533"/>
            <a:ext cx="8764732" cy="4569846"/>
          </a:xfrm>
        </p:spPr>
        <p:txBody>
          <a:bodyPr>
            <a:normAutofit/>
          </a:bodyPr>
          <a:lstStyle/>
          <a:p>
            <a:pPr algn="just"/>
            <a:r>
              <a:rPr lang="es-CO" b="1" dirty="0" smtClean="0">
                <a:latin typeface="Arial Narrow" panose="020B0606020202030204" pitchFamily="34" charset="0"/>
              </a:rPr>
              <a:t>Romanos </a:t>
            </a:r>
            <a:r>
              <a:rPr lang="es-CO" b="1" dirty="0">
                <a:latin typeface="Arial Narrow" panose="020B0606020202030204" pitchFamily="34" charset="0"/>
              </a:rPr>
              <a:t>1:16 </a:t>
            </a:r>
            <a:r>
              <a:rPr lang="es-CO" dirty="0">
                <a:latin typeface="Arial Narrow" panose="020B0606020202030204" pitchFamily="34" charset="0"/>
              </a:rPr>
              <a:t>Porque no me avergüenzo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del evangelio</a:t>
            </a:r>
            <a:r>
              <a:rPr lang="es-CO" dirty="0">
                <a:latin typeface="Arial Narrow" panose="020B0606020202030204" pitchFamily="34" charset="0"/>
              </a:rPr>
              <a:t>, porque es poder de Dios para salvación a todo aquel que cree; al judío primeramente, y también al griego</a:t>
            </a:r>
            <a:r>
              <a:rPr lang="es-CO" b="1" dirty="0">
                <a:latin typeface="Arial Narrow" panose="020B0606020202030204" pitchFamily="34" charset="0"/>
              </a:rPr>
              <a:t>.</a:t>
            </a:r>
          </a:p>
          <a:p>
            <a:pPr algn="just"/>
            <a:r>
              <a:rPr lang="es-CO" b="1" dirty="0">
                <a:latin typeface="Arial Narrow" panose="020B0606020202030204" pitchFamily="34" charset="0"/>
              </a:rPr>
              <a:t>Efesios 6:10-19 “</a:t>
            </a:r>
            <a:r>
              <a:rPr lang="es-CO" dirty="0">
                <a:latin typeface="Arial Narrow" panose="020B0606020202030204" pitchFamily="34" charset="0"/>
              </a:rPr>
              <a:t>fortaleceos en el Señor, y en el poder de su fuerza…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Vestíos</a:t>
            </a:r>
            <a:r>
              <a:rPr lang="es-CO" dirty="0">
                <a:latin typeface="Arial Narrow" panose="020B0606020202030204" pitchFamily="34" charset="0"/>
              </a:rPr>
              <a:t> de toda la armadura de Dios…Por tanto,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tomad toda la armadura</a:t>
            </a:r>
            <a:r>
              <a:rPr lang="es-CO" dirty="0">
                <a:latin typeface="Arial Narrow" panose="020B0606020202030204" pitchFamily="34" charset="0"/>
              </a:rPr>
              <a:t> de Dios…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ceñidos</a:t>
            </a:r>
            <a:r>
              <a:rPr lang="es-CO" dirty="0">
                <a:latin typeface="Arial Narrow" panose="020B0606020202030204" pitchFamily="34" charset="0"/>
              </a:rPr>
              <a:t> vuestros lomos </a:t>
            </a:r>
            <a:r>
              <a:rPr lang="es-CO" u="sng" dirty="0">
                <a:solidFill>
                  <a:srgbClr val="0070C0"/>
                </a:solidFill>
                <a:latin typeface="Arial Narrow" panose="020B0606020202030204" pitchFamily="34" charset="0"/>
              </a:rPr>
              <a:t>con la verdad</a:t>
            </a:r>
            <a:r>
              <a:rPr lang="es-CO" dirty="0">
                <a:latin typeface="Arial Narrow" panose="020B0606020202030204" pitchFamily="34" charset="0"/>
              </a:rPr>
              <a:t>, y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vestidos</a:t>
            </a:r>
            <a:r>
              <a:rPr lang="es-CO" dirty="0">
                <a:latin typeface="Arial Narrow" panose="020B0606020202030204" pitchFamily="34" charset="0"/>
              </a:rPr>
              <a:t> con la coraza de </a:t>
            </a:r>
            <a:r>
              <a:rPr lang="es-CO" u="sng" dirty="0">
                <a:solidFill>
                  <a:srgbClr val="0070C0"/>
                </a:solidFill>
                <a:latin typeface="Arial Narrow" panose="020B0606020202030204" pitchFamily="34" charset="0"/>
              </a:rPr>
              <a:t>justicia</a:t>
            </a:r>
            <a:r>
              <a:rPr lang="es-CO" dirty="0">
                <a:latin typeface="Arial Narrow" panose="020B0606020202030204" pitchFamily="34" charset="0"/>
              </a:rPr>
              <a:t>, 15 y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calzados</a:t>
            </a:r>
            <a:r>
              <a:rPr lang="es-CO" dirty="0">
                <a:latin typeface="Arial Narrow" panose="020B0606020202030204" pitchFamily="34" charset="0"/>
              </a:rPr>
              <a:t> los pies con el apresto del </a:t>
            </a:r>
            <a:r>
              <a:rPr lang="es-CO" u="sng" dirty="0">
                <a:solidFill>
                  <a:srgbClr val="0070C0"/>
                </a:solidFill>
                <a:latin typeface="Arial Narrow" panose="020B0606020202030204" pitchFamily="34" charset="0"/>
              </a:rPr>
              <a:t>evangelio de la paz</a:t>
            </a:r>
            <a:r>
              <a:rPr lang="es-CO" dirty="0">
                <a:latin typeface="Arial Narrow" panose="020B0606020202030204" pitchFamily="34" charset="0"/>
              </a:rPr>
              <a:t>. 16 Sobre todo,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tomad</a:t>
            </a:r>
            <a:r>
              <a:rPr lang="es-CO" dirty="0">
                <a:latin typeface="Arial Narrow" panose="020B0606020202030204" pitchFamily="34" charset="0"/>
              </a:rPr>
              <a:t> el escudo </a:t>
            </a:r>
            <a:r>
              <a:rPr lang="es-CO" u="sng" dirty="0">
                <a:solidFill>
                  <a:srgbClr val="0070C0"/>
                </a:solidFill>
                <a:latin typeface="Arial Narrow" panose="020B0606020202030204" pitchFamily="34" charset="0"/>
              </a:rPr>
              <a:t>de la fe</a:t>
            </a:r>
            <a:r>
              <a:rPr lang="es-CO" dirty="0">
                <a:latin typeface="Arial Narrow" panose="020B0606020202030204" pitchFamily="34" charset="0"/>
              </a:rPr>
              <a:t>, con que podáis apagar todos los dardos de fuego del maligno. 17 Y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tomad</a:t>
            </a:r>
            <a:r>
              <a:rPr lang="es-CO" dirty="0">
                <a:latin typeface="Arial Narrow" panose="020B0606020202030204" pitchFamily="34" charset="0"/>
              </a:rPr>
              <a:t> el yelmo de </a:t>
            </a:r>
            <a:r>
              <a:rPr lang="es-CO" u="sng" dirty="0">
                <a:solidFill>
                  <a:srgbClr val="0070C0"/>
                </a:solidFill>
                <a:latin typeface="Arial Narrow" panose="020B0606020202030204" pitchFamily="34" charset="0"/>
              </a:rPr>
              <a:t>la salvación</a:t>
            </a:r>
            <a:r>
              <a:rPr lang="es-CO" dirty="0">
                <a:latin typeface="Arial Narrow" panose="020B0606020202030204" pitchFamily="34" charset="0"/>
              </a:rPr>
              <a:t>, y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la espada </a:t>
            </a:r>
            <a:r>
              <a:rPr lang="es-CO" dirty="0">
                <a:latin typeface="Arial Narrow" panose="020B0606020202030204" pitchFamily="34" charset="0"/>
              </a:rPr>
              <a:t>del Espíritu, </a:t>
            </a:r>
            <a:r>
              <a:rPr lang="es-CO" u="sng" dirty="0">
                <a:solidFill>
                  <a:srgbClr val="0070C0"/>
                </a:solidFill>
                <a:latin typeface="Arial Narrow" panose="020B0606020202030204" pitchFamily="34" charset="0"/>
              </a:rPr>
              <a:t>que es la palabra de Dios</a:t>
            </a: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</p:txBody>
      </p:sp>
      <p:pic>
        <p:nvPicPr>
          <p:cNvPr id="6" name="Picture 4" descr="http://www.lucianosbooks.com/files/113233_md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3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046" y="0"/>
            <a:ext cx="2079937" cy="20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56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.ytimg.com/vi/lvrm9Jd-ZY8/maxresdefaul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89" b="7984"/>
          <a:stretch/>
        </p:blipFill>
        <p:spPr bwMode="auto">
          <a:xfrm>
            <a:off x="0" y="0"/>
            <a:ext cx="9144000" cy="176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5576" y="365126"/>
            <a:ext cx="7059774" cy="1325563"/>
          </a:xfrm>
        </p:spPr>
        <p:txBody>
          <a:bodyPr anchor="b">
            <a:normAutofit/>
          </a:bodyPr>
          <a:lstStyle/>
          <a:p>
            <a:pPr algn="ctr"/>
            <a:r>
              <a:rPr lang="es-CO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Voluntarios – No Obligados</a:t>
            </a:r>
            <a:endParaRPr lang="es-CO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5333" y="2129533"/>
            <a:ext cx="8764732" cy="4569846"/>
          </a:xfrm>
        </p:spPr>
        <p:txBody>
          <a:bodyPr>
            <a:normAutofit/>
          </a:bodyPr>
          <a:lstStyle/>
          <a:p>
            <a:pPr algn="just"/>
            <a:r>
              <a:rPr lang="es-CO" b="1" dirty="0" smtClean="0">
                <a:latin typeface="Arial Narrow" panose="020B0606020202030204" pitchFamily="34" charset="0"/>
              </a:rPr>
              <a:t>Mateo </a:t>
            </a:r>
            <a:r>
              <a:rPr lang="es-CO" b="1" dirty="0">
                <a:latin typeface="Arial Narrow" panose="020B0606020202030204" pitchFamily="34" charset="0"/>
              </a:rPr>
              <a:t>11:28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Venid a mí todos </a:t>
            </a:r>
            <a:r>
              <a:rPr lang="es-CO" dirty="0">
                <a:latin typeface="Arial Narrow" panose="020B0606020202030204" pitchFamily="34" charset="0"/>
              </a:rPr>
              <a:t>los que estáis trabajados y cargados, y yo os haré descansar</a:t>
            </a:r>
            <a:r>
              <a:rPr lang="es-CO" dirty="0" smtClean="0">
                <a:latin typeface="Arial Narrow" panose="020B0606020202030204" pitchFamily="34" charset="0"/>
              </a:rPr>
              <a:t>. 29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Llevad mi yugo </a:t>
            </a:r>
            <a:r>
              <a:rPr lang="es-CO" dirty="0">
                <a:latin typeface="Arial Narrow" panose="020B0606020202030204" pitchFamily="34" charset="0"/>
              </a:rPr>
              <a:t>sobre vosotros, y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aprended de mí</a:t>
            </a:r>
            <a:r>
              <a:rPr lang="es-CO" dirty="0">
                <a:latin typeface="Arial Narrow" panose="020B0606020202030204" pitchFamily="34" charset="0"/>
              </a:rPr>
              <a:t>, que soy manso y humilde de corazón; y hallaréis descanso para vuestras almas</a:t>
            </a:r>
            <a:r>
              <a:rPr lang="es-CO" dirty="0" smtClean="0">
                <a:latin typeface="Arial Narrow" panose="020B0606020202030204" pitchFamily="34" charset="0"/>
              </a:rPr>
              <a:t>; 30 </a:t>
            </a:r>
            <a:r>
              <a:rPr lang="es-CO" dirty="0">
                <a:latin typeface="Arial Narrow" panose="020B0606020202030204" pitchFamily="34" charset="0"/>
              </a:rPr>
              <a:t>porque mi yugo es fácil, y ligera mi carga</a:t>
            </a:r>
            <a:r>
              <a:rPr lang="es-CO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r>
              <a:rPr lang="es-CO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Un Ejemplo de servicio voluntario</a:t>
            </a:r>
            <a:r>
              <a:rPr lang="es-CO" dirty="0" smtClean="0">
                <a:latin typeface="Arial Narrow" panose="020B0606020202030204" pitchFamily="34" charset="0"/>
              </a:rPr>
              <a:t>: </a:t>
            </a:r>
            <a:r>
              <a:rPr lang="es-CO" b="1" dirty="0" smtClean="0">
                <a:latin typeface="Arial Narrow" panose="020B0606020202030204" pitchFamily="34" charset="0"/>
              </a:rPr>
              <a:t>Jueces </a:t>
            </a:r>
            <a:r>
              <a:rPr lang="es-CO" b="1" dirty="0">
                <a:latin typeface="Arial Narrow" panose="020B0606020202030204" pitchFamily="34" charset="0"/>
              </a:rPr>
              <a:t>7:3</a:t>
            </a:r>
            <a:r>
              <a:rPr lang="es-CO" dirty="0">
                <a:latin typeface="Arial Narrow" panose="020B0606020202030204" pitchFamily="34" charset="0"/>
              </a:rPr>
              <a:t> Ahora, pues, haz pregonar en oídos del pueblo, diciendo: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Quien tema y se estremezca, madrugue y devuélvase desde el monte de Galaad. Y se devolvieron de los del pueblo veintidós mil</a:t>
            </a:r>
            <a:r>
              <a:rPr lang="es-CO" dirty="0">
                <a:latin typeface="Arial Narrow" panose="020B0606020202030204" pitchFamily="34" charset="0"/>
              </a:rPr>
              <a:t>, y quedaron diez mil.</a:t>
            </a: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</p:txBody>
      </p:sp>
      <p:pic>
        <p:nvPicPr>
          <p:cNvPr id="6" name="Picture 4" descr="http://www.lucianosbooks.com/files/113233_md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3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046" y="0"/>
            <a:ext cx="2079937" cy="20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33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.ytimg.com/vi/lvrm9Jd-ZY8/maxresdefaul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89" b="7984"/>
          <a:stretch/>
        </p:blipFill>
        <p:spPr bwMode="auto">
          <a:xfrm>
            <a:off x="0" y="0"/>
            <a:ext cx="9144000" cy="176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5576" y="365126"/>
            <a:ext cx="7059774" cy="1325563"/>
          </a:xfrm>
        </p:spPr>
        <p:txBody>
          <a:bodyPr anchor="b">
            <a:normAutofit/>
          </a:bodyPr>
          <a:lstStyle/>
          <a:p>
            <a:pPr algn="ctr"/>
            <a:r>
              <a:rPr lang="es-CO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Un Comandante Perfecto</a:t>
            </a:r>
            <a:endParaRPr lang="es-CO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5333" y="2129533"/>
            <a:ext cx="8764732" cy="4569846"/>
          </a:xfrm>
        </p:spPr>
        <p:txBody>
          <a:bodyPr>
            <a:normAutofit/>
          </a:bodyPr>
          <a:lstStyle/>
          <a:p>
            <a:pPr algn="just"/>
            <a:r>
              <a:rPr lang="es-CO" b="1" dirty="0" smtClean="0">
                <a:latin typeface="Arial Narrow" panose="020B0606020202030204" pitchFamily="34" charset="0"/>
              </a:rPr>
              <a:t>Colosenses </a:t>
            </a:r>
            <a:r>
              <a:rPr lang="es-CO" b="1" dirty="0">
                <a:latin typeface="Arial Narrow" panose="020B0606020202030204" pitchFamily="34" charset="0"/>
              </a:rPr>
              <a:t>2:15 </a:t>
            </a:r>
            <a:r>
              <a:rPr lang="es-CO" dirty="0">
                <a:latin typeface="Arial Narrow" panose="020B0606020202030204" pitchFamily="34" charset="0"/>
              </a:rPr>
              <a:t>y despojando a los principados y a las potestades, los exhibió públicamente,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triunfando sobre ellos en la cruz</a:t>
            </a:r>
            <a:r>
              <a:rPr lang="es-CO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r>
              <a:rPr lang="es-CO" b="1" dirty="0" smtClean="0">
                <a:latin typeface="Arial Narrow" panose="020B0606020202030204" pitchFamily="34" charset="0"/>
              </a:rPr>
              <a:t>Hebreos </a:t>
            </a:r>
            <a:r>
              <a:rPr lang="es-CO" b="1" dirty="0">
                <a:latin typeface="Arial Narrow" panose="020B0606020202030204" pitchFamily="34" charset="0"/>
              </a:rPr>
              <a:t>2:14 </a:t>
            </a:r>
            <a:r>
              <a:rPr lang="es-CO" dirty="0">
                <a:latin typeface="Arial Narrow" panose="020B0606020202030204" pitchFamily="34" charset="0"/>
              </a:rPr>
              <a:t>Así que, por cuanto los hijos participaron de carne y sangre, él también participó de lo mismo,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para destruir por medio de la muerte al que tenía el imperio de la muerte</a:t>
            </a:r>
            <a:r>
              <a:rPr lang="es-CO" dirty="0">
                <a:latin typeface="Arial Narrow" panose="020B0606020202030204" pitchFamily="34" charset="0"/>
              </a:rPr>
              <a:t>, esto es, al diablo,</a:t>
            </a:r>
          </a:p>
          <a:p>
            <a:pPr algn="just"/>
            <a:r>
              <a:rPr lang="es-CO" b="1" dirty="0" smtClean="0">
                <a:latin typeface="Arial Narrow" panose="020B0606020202030204" pitchFamily="34" charset="0"/>
              </a:rPr>
              <a:t>Apocalipsis </a:t>
            </a:r>
            <a:r>
              <a:rPr lang="es-CO" b="1" dirty="0">
                <a:latin typeface="Arial Narrow" panose="020B0606020202030204" pitchFamily="34" charset="0"/>
              </a:rPr>
              <a:t>3:21 </a:t>
            </a:r>
            <a:r>
              <a:rPr lang="es-CO" dirty="0">
                <a:latin typeface="Arial Narrow" panose="020B0606020202030204" pitchFamily="34" charset="0"/>
              </a:rPr>
              <a:t>Al que venciere, le daré que se siente conmigo en mi trono, </a:t>
            </a:r>
            <a:r>
              <a:rPr lang="es-CO" dirty="0">
                <a:solidFill>
                  <a:srgbClr val="FF0000"/>
                </a:solidFill>
                <a:latin typeface="Arial Narrow" panose="020B0606020202030204" pitchFamily="34" charset="0"/>
              </a:rPr>
              <a:t>así como yo he vencido</a:t>
            </a:r>
            <a:r>
              <a:rPr lang="es-CO" dirty="0">
                <a:latin typeface="Arial Narrow" panose="020B0606020202030204" pitchFamily="34" charset="0"/>
              </a:rPr>
              <a:t>, y me he sentado con mi Padre en su trono.</a:t>
            </a: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  <a:p>
            <a:pPr algn="just"/>
            <a:endParaRPr lang="es-CO" dirty="0">
              <a:latin typeface="Arial Narrow" panose="020B0606020202030204" pitchFamily="34" charset="0"/>
            </a:endParaRPr>
          </a:p>
        </p:txBody>
      </p:sp>
      <p:pic>
        <p:nvPicPr>
          <p:cNvPr id="6" name="Picture 4" descr="http://www.lucianosbooks.com/files/113233_md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3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046" y="0"/>
            <a:ext cx="2079937" cy="20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1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1396</Words>
  <Application>Microsoft Office PowerPoint</Application>
  <PresentationFormat>Presentación en pantalla (4:3)</PresentationFormat>
  <Paragraphs>106</Paragraphs>
  <Slides>13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Aharoni</vt:lpstr>
      <vt:lpstr>Arial</vt:lpstr>
      <vt:lpstr>Arial Narrow</vt:lpstr>
      <vt:lpstr>Calibri</vt:lpstr>
      <vt:lpstr>Calibri Light</vt:lpstr>
      <vt:lpstr>Tema de Office</vt:lpstr>
      <vt:lpstr>Bienvenidos!</vt:lpstr>
      <vt:lpstr>“Pelea la Buena Batalla”</vt:lpstr>
      <vt:lpstr>Hay muchos términos militares en el Nuevo Testamento</vt:lpstr>
      <vt:lpstr>¿Qué Clase de Batalla?</vt:lpstr>
      <vt:lpstr>¿Qué Clase de Batalla?</vt:lpstr>
      <vt:lpstr>¿Qué Clase de Batalla?</vt:lpstr>
      <vt:lpstr>¿Qué Clase de Batalla?</vt:lpstr>
      <vt:lpstr>Voluntarios – No Obligados</vt:lpstr>
      <vt:lpstr>Un Comandante Perfecto</vt:lpstr>
      <vt:lpstr>Dispuestos a todo!</vt:lpstr>
      <vt:lpstr>Conocer al enemigo!</vt:lpstr>
      <vt:lpstr>Nuestra defensa</vt:lpstr>
      <vt:lpstr>Conclusión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“Pelea la Buena Batalla”</dc:title>
  <dc:creator>Felipe_Mesa</dc:creator>
  <cp:lastModifiedBy>Felipe_Laptod</cp:lastModifiedBy>
  <cp:revision>43</cp:revision>
  <dcterms:created xsi:type="dcterms:W3CDTF">2015-07-05T12:33:30Z</dcterms:created>
  <dcterms:modified xsi:type="dcterms:W3CDTF">2015-07-05T18:05:41Z</dcterms:modified>
</cp:coreProperties>
</file>